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9" r:id="rId3"/>
    <p:sldId id="260" r:id="rId4"/>
    <p:sldId id="258" r:id="rId5"/>
    <p:sldId id="257" r:id="rId6"/>
    <p:sldId id="263" r:id="rId7"/>
    <p:sldId id="261" r:id="rId8"/>
    <p:sldId id="294" r:id="rId9"/>
    <p:sldId id="262" r:id="rId10"/>
    <p:sldId id="264" r:id="rId11"/>
    <p:sldId id="275" r:id="rId12"/>
    <p:sldId id="276" r:id="rId13"/>
    <p:sldId id="265" r:id="rId14"/>
    <p:sldId id="266" r:id="rId15"/>
    <p:sldId id="267" r:id="rId16"/>
    <p:sldId id="268" r:id="rId17"/>
    <p:sldId id="277" r:id="rId18"/>
    <p:sldId id="278" r:id="rId19"/>
    <p:sldId id="281" r:id="rId20"/>
    <p:sldId id="282" r:id="rId21"/>
    <p:sldId id="283" r:id="rId22"/>
    <p:sldId id="285" r:id="rId23"/>
    <p:sldId id="286" r:id="rId24"/>
    <p:sldId id="284" r:id="rId25"/>
    <p:sldId id="287" r:id="rId26"/>
    <p:sldId id="288" r:id="rId27"/>
    <p:sldId id="289" r:id="rId28"/>
    <p:sldId id="269" r:id="rId29"/>
    <p:sldId id="270" r:id="rId30"/>
    <p:sldId id="271" r:id="rId31"/>
    <p:sldId id="272" r:id="rId32"/>
    <p:sldId id="273" r:id="rId33"/>
    <p:sldId id="290" r:id="rId34"/>
    <p:sldId id="280" r:id="rId35"/>
    <p:sldId id="295" r:id="rId36"/>
    <p:sldId id="296" r:id="rId37"/>
    <p:sldId id="297" r:id="rId38"/>
    <p:sldId id="298" r:id="rId39"/>
    <p:sldId id="299" r:id="rId40"/>
    <p:sldId id="291" r:id="rId41"/>
    <p:sldId id="292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6" d="100"/>
          <a:sy n="106" d="100"/>
        </p:scale>
        <p:origin x="-15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Jordan%20Stutt\AppData\Local\Microsoft\Windows\Temporary%20Internet%20Files\Content.Outlook\V79ZM4O6\ENE_RGGI_Emissions_Chart_032015%20(3).xlsx" TargetMode="External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915704296604241"/>
          <c:y val="0.0325304163559933"/>
          <c:w val="0.873157667649521"/>
          <c:h val="0.83172139272179"/>
        </c:manualLayout>
      </c:layout>
      <c:lineChart>
        <c:grouping val="standard"/>
        <c:varyColors val="0"/>
        <c:ser>
          <c:idx val="2"/>
          <c:order val="0"/>
          <c:tx>
            <c:v>Actual RGGI Emissions</c:v>
          </c:tx>
          <c:spPr>
            <a:ln w="34925">
              <a:solidFill>
                <a:schemeClr val="tx1"/>
              </a:solidFill>
              <a:prstDash val="solid"/>
            </a:ln>
          </c:spPr>
          <c:marker>
            <c:symbol val="none"/>
          </c:marker>
          <c:dPt>
            <c:idx val="12"/>
            <c:bubble3D val="0"/>
          </c:dPt>
          <c:dPt>
            <c:idx val="13"/>
            <c:bubble3D val="0"/>
            <c:spPr>
              <a:ln w="34925">
                <a:solidFill>
                  <a:schemeClr val="tx1"/>
                </a:solidFill>
                <a:prstDash val="solid"/>
              </a:ln>
            </c:spPr>
          </c:dPt>
          <c:cat>
            <c:numRef>
              <c:f>'[1]New Caps'!$A$5:$A$25</c:f>
              <c:numCache>
                <c:formatCode>General</c:formatCode>
                <c:ptCount val="21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  <c:pt idx="17">
                  <c:v>2017.0</c:v>
                </c:pt>
                <c:pt idx="18">
                  <c:v>2018.0</c:v>
                </c:pt>
                <c:pt idx="19">
                  <c:v>2019.0</c:v>
                </c:pt>
                <c:pt idx="20">
                  <c:v>2020.0</c:v>
                </c:pt>
              </c:numCache>
            </c:numRef>
          </c:cat>
          <c:val>
            <c:numRef>
              <c:f>'Cap Scenarios'!$H$5:$H$19</c:f>
              <c:numCache>
                <c:formatCode>#,##0.0</c:formatCode>
                <c:ptCount val="15"/>
                <c:pt idx="0">
                  <c:v>164.31410443088</c:v>
                </c:pt>
                <c:pt idx="1">
                  <c:v>158.73618820196</c:v>
                </c:pt>
                <c:pt idx="2">
                  <c:v>155.79027366347</c:v>
                </c:pt>
                <c:pt idx="3">
                  <c:v>159.989151325755</c:v>
                </c:pt>
                <c:pt idx="4">
                  <c:v>159.37492540124</c:v>
                </c:pt>
                <c:pt idx="5">
                  <c:v>162.506935880975</c:v>
                </c:pt>
                <c:pt idx="6">
                  <c:v>144.21591709549</c:v>
                </c:pt>
                <c:pt idx="7">
                  <c:v>149.596476850686</c:v>
                </c:pt>
                <c:pt idx="8" formatCode="0.0">
                  <c:v>132.8560596423755</c:v>
                </c:pt>
                <c:pt idx="9">
                  <c:v>107.359150828</c:v>
                </c:pt>
                <c:pt idx="10">
                  <c:v>117.518692181</c:v>
                </c:pt>
                <c:pt idx="11">
                  <c:v>103.5</c:v>
                </c:pt>
                <c:pt idx="12">
                  <c:v>91.01797</c:v>
                </c:pt>
                <c:pt idx="13">
                  <c:v>86.5</c:v>
                </c:pt>
                <c:pt idx="14">
                  <c:v>86.4</c:v>
                </c:pt>
              </c:numCache>
            </c:numRef>
          </c:val>
          <c:smooth val="1"/>
        </c:ser>
        <c:ser>
          <c:idx val="0"/>
          <c:order val="1"/>
          <c:tx>
            <c:v>Initial RGGI Cap (165m Tons)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'Cap Scenarios'!$D$5:$D$23</c:f>
              <c:numCache>
                <c:formatCode>General</c:formatCode>
                <c:ptCount val="19"/>
                <c:pt idx="9" formatCode="#,##0.0">
                  <c:v>165.2</c:v>
                </c:pt>
                <c:pt idx="10" formatCode="#,##0.0">
                  <c:v>165.2</c:v>
                </c:pt>
                <c:pt idx="11" formatCode="#,##0.0">
                  <c:v>165.2</c:v>
                </c:pt>
                <c:pt idx="12" formatCode="#,##0.0">
                  <c:v>165.2</c:v>
                </c:pt>
                <c:pt idx="13" formatCode="#,##0.0">
                  <c:v>165.2</c:v>
                </c:pt>
                <c:pt idx="14" formatCode="#,##0.0">
                  <c:v>165.2</c:v>
                </c:pt>
                <c:pt idx="15" formatCode="#,##0.0">
                  <c:v>161.07</c:v>
                </c:pt>
                <c:pt idx="16" formatCode="#,##0.0">
                  <c:v>156.94</c:v>
                </c:pt>
                <c:pt idx="17" formatCode="#,##0.0">
                  <c:v>152.81</c:v>
                </c:pt>
                <c:pt idx="18" formatCode="#,##0.0">
                  <c:v>148.68</c:v>
                </c:pt>
              </c:numCache>
            </c:numRef>
          </c:val>
          <c:smooth val="0"/>
        </c:ser>
        <c:ser>
          <c:idx val="4"/>
          <c:order val="2"/>
          <c:tx>
            <c:v>New Cap (91m Tons)</c:v>
          </c:tx>
          <c:spPr>
            <a:ln w="3175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'[1]New Caps'!$A$5:$A$25</c:f>
              <c:numCache>
                <c:formatCode>General</c:formatCode>
                <c:ptCount val="21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  <c:pt idx="17">
                  <c:v>2017.0</c:v>
                </c:pt>
                <c:pt idx="18">
                  <c:v>2018.0</c:v>
                </c:pt>
                <c:pt idx="19">
                  <c:v>2019.0</c:v>
                </c:pt>
                <c:pt idx="20">
                  <c:v>2020.0</c:v>
                </c:pt>
              </c:numCache>
            </c:numRef>
          </c:cat>
          <c:val>
            <c:numRef>
              <c:f>'[1]New Caps'!$B$5:$B$25</c:f>
              <c:numCache>
                <c:formatCode>General</c:formatCode>
                <c:ptCount val="21"/>
                <c:pt idx="14">
                  <c:v>91.0</c:v>
                </c:pt>
                <c:pt idx="15">
                  <c:v>88.725</c:v>
                </c:pt>
                <c:pt idx="16">
                  <c:v>86.45000000000001</c:v>
                </c:pt>
                <c:pt idx="17">
                  <c:v>84.17499999999998</c:v>
                </c:pt>
                <c:pt idx="18">
                  <c:v>81.89999999999997</c:v>
                </c:pt>
                <c:pt idx="19">
                  <c:v>79.62499999999997</c:v>
                </c:pt>
                <c:pt idx="20">
                  <c:v>77.34999999999996</c:v>
                </c:pt>
              </c:numCache>
            </c:numRef>
          </c:val>
          <c:smooth val="0"/>
        </c:ser>
        <c:ser>
          <c:idx val="1"/>
          <c:order val="3"/>
          <c:tx>
            <c:v>Projected Emissions</c:v>
          </c:tx>
          <c:spPr>
            <a:ln w="44450">
              <a:solidFill>
                <a:sysClr val="window" lastClr="FFFFFF">
                  <a:lumMod val="50000"/>
                </a:sysClr>
              </a:solidFill>
              <a:prstDash val="sysDot"/>
            </a:ln>
          </c:spPr>
          <c:marker>
            <c:symbol val="none"/>
          </c:marker>
          <c:val>
            <c:numRef>
              <c:f>'Cap Scenarios'!$I$5:$I$25</c:f>
              <c:numCache>
                <c:formatCode>General</c:formatCode>
                <c:ptCount val="21"/>
                <c:pt idx="12" formatCode="#,##0.0">
                  <c:v>91.32</c:v>
                </c:pt>
                <c:pt idx="13" formatCode="#,##0.0">
                  <c:v>93.23</c:v>
                </c:pt>
                <c:pt idx="14" formatCode="#,##0.0">
                  <c:v>97.08</c:v>
                </c:pt>
                <c:pt idx="15" formatCode="#,##0.0">
                  <c:v>99.54</c:v>
                </c:pt>
                <c:pt idx="16" formatCode="#,##0.0">
                  <c:v>98.66999999999998</c:v>
                </c:pt>
                <c:pt idx="17" formatCode="#,##0.0">
                  <c:v>98.79</c:v>
                </c:pt>
                <c:pt idx="18" formatCode="#,##0.0">
                  <c:v>98.91</c:v>
                </c:pt>
                <c:pt idx="19" formatCode="#,##0.0">
                  <c:v>100.855</c:v>
                </c:pt>
                <c:pt idx="20" formatCode="#,##0.0">
                  <c:v>102.8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9327240"/>
        <c:axId val="-2109161432"/>
      </c:lineChart>
      <c:dateAx>
        <c:axId val="-2109327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 vert="horz"/>
          <a:lstStyle/>
          <a:p>
            <a:pPr>
              <a:defRPr/>
            </a:pPr>
            <a:endParaRPr lang="en-US"/>
          </a:p>
        </c:txPr>
        <c:crossAx val="-2109161432"/>
        <c:crosses val="autoZero"/>
        <c:auto val="1"/>
        <c:lblOffset val="100"/>
        <c:baseTimeUnit val="days"/>
        <c:majorUnit val="1.0"/>
        <c:majorTimeUnit val="days"/>
        <c:minorUnit val="1.0"/>
        <c:minorTimeUnit val="days"/>
      </c:dateAx>
      <c:valAx>
        <c:axId val="-2109161432"/>
        <c:scaling>
          <c:orientation val="minMax"/>
          <c:max val="180.0"/>
          <c:min val="70.0"/>
        </c:scaling>
        <c:delete val="0"/>
        <c:axPos val="l"/>
        <c:majorGridlines>
          <c:spPr>
            <a:ln w="12700">
              <a:noFill/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 Short Tons CO2</a:t>
                </a:r>
              </a:p>
            </c:rich>
          </c:tx>
          <c:layout>
            <c:manualLayout>
              <c:xMode val="edge"/>
              <c:yMode val="edge"/>
              <c:x val="0.00100725330737698"/>
              <c:y val="0.187743229256101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crossAx val="-2109327240"/>
        <c:crosses val="autoZero"/>
        <c:crossBetween val="midCat"/>
        <c:majorUnit val="10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5673213925182"/>
          <c:y val="0.443412507863101"/>
          <c:w val="0.287517983329007"/>
          <c:h val="0.14740491483083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0.2131</cdr:x>
      <cdr:y>0.77155</cdr:y>
    </cdr:from>
    <cdr:to>
      <cdr:x>0.4393</cdr:x>
      <cdr:y>0.85604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47069" y="3629648"/>
          <a:ext cx="1960645" cy="397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rgbClr val="585858"/>
              </a:solidFill>
              <a:latin typeface="Arial" pitchFamily="34" charset="0"/>
              <a:cs typeface="Arial" pitchFamily="34" charset="0"/>
            </a:rPr>
            <a:t>Sources: </a:t>
          </a:r>
          <a:r>
            <a:rPr lang="en-US" sz="900" dirty="0" smtClean="0">
              <a:solidFill>
                <a:srgbClr val="585858"/>
              </a:solidFill>
              <a:latin typeface="Arial" pitchFamily="34" charset="0"/>
              <a:cs typeface="Arial" pitchFamily="34" charset="0"/>
            </a:rPr>
            <a:t>Acadia Center analysis </a:t>
          </a:r>
          <a:br>
            <a:rPr lang="en-US" sz="900" dirty="0" smtClean="0">
              <a:solidFill>
                <a:srgbClr val="585858"/>
              </a:solidFill>
              <a:latin typeface="Arial" pitchFamily="34" charset="0"/>
              <a:cs typeface="Arial" pitchFamily="34" charset="0"/>
            </a:rPr>
          </a:br>
          <a:r>
            <a:rPr lang="en-US" sz="900" dirty="0" smtClean="0">
              <a:solidFill>
                <a:srgbClr val="585858"/>
              </a:solidFill>
              <a:latin typeface="Arial" pitchFamily="34" charset="0"/>
              <a:cs typeface="Arial" pitchFamily="34" charset="0"/>
            </a:rPr>
            <a:t>of data from RGGI</a:t>
          </a:r>
          <a:r>
            <a:rPr lang="en-US" sz="900" dirty="0">
              <a:solidFill>
                <a:srgbClr val="585858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900" dirty="0" smtClean="0">
              <a:solidFill>
                <a:srgbClr val="585858"/>
              </a:solidFill>
              <a:latin typeface="Arial" pitchFamily="34" charset="0"/>
              <a:cs typeface="Arial" pitchFamily="34" charset="0"/>
            </a:rPr>
            <a:t>Inc.</a:t>
          </a:r>
          <a:r>
            <a:rPr lang="en-US" sz="900" baseline="0" dirty="0" smtClean="0">
              <a:solidFill>
                <a:srgbClr val="585858"/>
              </a:solidFill>
              <a:latin typeface="Arial" pitchFamily="34" charset="0"/>
              <a:cs typeface="Arial" pitchFamily="34" charset="0"/>
            </a:rPr>
            <a:t>  </a:t>
          </a:r>
          <a:r>
            <a:rPr lang="en-US" sz="900" baseline="0" dirty="0">
              <a:solidFill>
                <a:srgbClr val="585858"/>
              </a:solidFill>
              <a:latin typeface="Arial" pitchFamily="34" charset="0"/>
              <a:cs typeface="Arial" pitchFamily="34" charset="0"/>
            </a:rPr>
            <a:t>and EPA</a:t>
          </a:r>
          <a:endParaRPr lang="en-US" sz="900" dirty="0">
            <a:solidFill>
              <a:srgbClr val="585858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0.08619</cdr:x>
      <cdr:y>0.43925</cdr:y>
    </cdr:from>
    <cdr:to>
      <cdr:x>0.23503</cdr:x>
      <cdr:y>0.58118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747080" y="2761345"/>
          <a:ext cx="1290095" cy="892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0.54931</cdr:x>
      <cdr:y>0.45948</cdr:y>
    </cdr:from>
    <cdr:to>
      <cdr:x>0.92219</cdr:x>
      <cdr:y>0.58698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61282" y="2161564"/>
          <a:ext cx="3232050" cy="599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Actual 2014 emissions</a:t>
          </a:r>
          <a:r>
            <a:rPr lang="en-US" sz="1200" baseline="0" dirty="0"/>
            <a:t> of </a:t>
          </a:r>
          <a:r>
            <a:rPr lang="en-US" sz="1200" baseline="0" dirty="0" smtClean="0"/>
            <a:t>86.3m </a:t>
          </a:r>
          <a:r>
            <a:rPr lang="en-US" sz="1200" baseline="0" dirty="0"/>
            <a:t>tons fell 5% below the  </a:t>
          </a:r>
          <a:r>
            <a:rPr lang="en-US" sz="1200" u="sng" baseline="0" dirty="0"/>
            <a:t>new cap</a:t>
          </a:r>
          <a:r>
            <a:rPr lang="en-US" sz="1200" baseline="0" dirty="0"/>
            <a:t>, and 11% below </a:t>
          </a:r>
          <a:r>
            <a:rPr lang="en-US" sz="1200" u="sng" baseline="0" dirty="0"/>
            <a:t>projections</a:t>
          </a:r>
          <a:r>
            <a:rPr lang="en-US" sz="1200" u="none" baseline="0" dirty="0"/>
            <a:t>.</a:t>
          </a:r>
          <a:endParaRPr lang="en-US" sz="1200" u="sng" dirty="0"/>
        </a:p>
      </cdr:txBody>
    </cdr:sp>
  </cdr:relSizeAnchor>
  <cdr:relSizeAnchor xmlns:cdr="http://schemas.openxmlformats.org/drawingml/2006/chartDrawing">
    <cdr:from>
      <cdr:x>0.67629</cdr:x>
      <cdr:y>0.54271</cdr:y>
    </cdr:from>
    <cdr:to>
      <cdr:x>0.69797</cdr:x>
      <cdr:y>0.70247</cdr:y>
    </cdr:to>
    <cdr:cxnSp macro="">
      <cdr:nvCxnSpPr>
        <cdr:cNvPr id="10" name="Straight Arrow Connector 9"/>
        <cdr:cNvCxnSpPr/>
      </cdr:nvCxnSpPr>
      <cdr:spPr>
        <a:xfrm xmlns:a="http://schemas.openxmlformats.org/drawingml/2006/main">
          <a:off x="5861920" y="2553114"/>
          <a:ext cx="187890" cy="75156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0.70664</cdr:x>
      <cdr:y>0.55176</cdr:y>
    </cdr:from>
    <cdr:to>
      <cdr:x>0.83177</cdr:x>
      <cdr:y>0.64655</cdr:y>
    </cdr:to>
    <cdr:cxnSp macro="">
      <cdr:nvCxnSpPr>
        <cdr:cNvPr id="9" name="Straight Arrow Connector 8"/>
        <cdr:cNvCxnSpPr/>
      </cdr:nvCxnSpPr>
      <cdr:spPr>
        <a:xfrm xmlns:a="http://schemas.openxmlformats.org/drawingml/2006/main" flipH="1">
          <a:off x="6124980" y="2595662"/>
          <a:ext cx="1084581" cy="44594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31D54-0E6F-7A48-9F4F-140F001C386B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C70A7-DCBA-EE49-B537-1589B67A3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5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01AD-B09D-0A45-955F-8534858DDB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2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 Co-benefits</a:t>
            </a:r>
            <a:r>
              <a:rPr lang="en-US" baseline="0" dirty="0" smtClean="0"/>
              <a:t> from SO2, </a:t>
            </a:r>
            <a:r>
              <a:rPr lang="en-US" baseline="0" dirty="0" err="1" smtClean="0"/>
              <a:t>Nox</a:t>
            </a:r>
            <a:r>
              <a:rPr lang="en-US" baseline="0" dirty="0" smtClean="0"/>
              <a:t> reductions: &gt;$10B 2009-2013, &gt;$1.5 2014-</a:t>
            </a:r>
            <a:r>
              <a:rPr lang="en-US" baseline="0" dirty="0" smtClean="0"/>
              <a:t>2020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Tracking toward 50%: from </a:t>
            </a:r>
            <a:r>
              <a:rPr lang="en-US" baseline="0" dirty="0" err="1" smtClean="0"/>
              <a:t>ICAPcarbonaction.com</a:t>
            </a:r>
            <a:r>
              <a:rPr lang="en-US" baseline="0" dirty="0" smtClean="0"/>
              <a:t>: https://</a:t>
            </a:r>
            <a:r>
              <a:rPr lang="en-US" baseline="0" dirty="0" err="1" smtClean="0"/>
              <a:t>icapcarbonaction.com</a:t>
            </a:r>
            <a:r>
              <a:rPr lang="en-US" baseline="0" dirty="0" smtClean="0"/>
              <a:t>/images/StatusReport2015/ICAP_Report_2015_02_10_online_version.pdf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9CB6F-8833-7F4C-9741-84942B3F86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6E8-B8C2-224F-969C-4B3808B61780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0593-6E2B-A843-954D-77607FE5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7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6E8-B8C2-224F-969C-4B3808B61780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0593-6E2B-A843-954D-77607FE5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9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6E8-B8C2-224F-969C-4B3808B61780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0593-6E2B-A843-954D-77607FE5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0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6E8-B8C2-224F-969C-4B3808B61780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0593-6E2B-A843-954D-77607FE5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6E8-B8C2-224F-969C-4B3808B61780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0593-6E2B-A843-954D-77607FE5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7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6E8-B8C2-224F-969C-4B3808B61780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0593-6E2B-A843-954D-77607FE5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1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6E8-B8C2-224F-969C-4B3808B61780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0593-6E2B-A843-954D-77607FE5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9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6E8-B8C2-224F-969C-4B3808B61780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0593-6E2B-A843-954D-77607FE5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4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6E8-B8C2-224F-969C-4B3808B61780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0593-6E2B-A843-954D-77607FE5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4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6E8-B8C2-224F-969C-4B3808B61780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0593-6E2B-A843-954D-77607FE5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6E8-B8C2-224F-969C-4B3808B61780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0593-6E2B-A843-954D-77607FE5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1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D86E8-B8C2-224F-969C-4B3808B61780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70593-6E2B-A843-954D-77607FE5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0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turvardsverket.se/klimat2013" TargetMode="Externa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32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Brad@globaloceanhealth.org" TargetMode="External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ightline.wpengine.netdna-cdn.com/wp-content/uploads/2015/10/BC_Carbon_Tax_1-Per_Cap_Energy_GHG-081915-300ppi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273" y="259989"/>
            <a:ext cx="7772400" cy="1470025"/>
          </a:xfrm>
        </p:spPr>
        <p:txBody>
          <a:bodyPr/>
          <a:lstStyle/>
          <a:p>
            <a:r>
              <a:rPr lang="en-US" dirty="0" smtClean="0"/>
              <a:t>Know the Carbon Pollution Toolkit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758" y="1696379"/>
            <a:ext cx="6400800" cy="1752600"/>
          </a:xfrm>
        </p:spPr>
        <p:txBody>
          <a:bodyPr/>
          <a:lstStyle/>
          <a:p>
            <a:r>
              <a:rPr lang="en-US" dirty="0" smtClean="0"/>
              <a:t>Which carbon pricing approaches deliver deep, sustained cuts in emissions? </a:t>
            </a:r>
            <a:endParaRPr lang="en-US" dirty="0"/>
          </a:p>
        </p:txBody>
      </p:sp>
      <p:pic>
        <p:nvPicPr>
          <p:cNvPr id="4" name="Picture 3" descr="wbc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53" y="4141969"/>
            <a:ext cx="2716031" cy="2716031"/>
          </a:xfrm>
          <a:prstGeom prst="rect">
            <a:avLst/>
          </a:prstGeom>
        </p:spPr>
      </p:pic>
      <p:pic>
        <p:nvPicPr>
          <p:cNvPr id="5" name="Picture 4" descr="GOH BannerLogo, high res,  2.3 x 8 inch at 300 dpi.f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969"/>
            <a:ext cx="4588473" cy="1376542"/>
          </a:xfrm>
          <a:prstGeom prst="rect">
            <a:avLst/>
          </a:prstGeom>
        </p:spPr>
      </p:pic>
      <p:pic>
        <p:nvPicPr>
          <p:cNvPr id="6" name="Picture 5" descr="Screen Shot 2015-11-16 at 1.08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8510"/>
            <a:ext cx="4629456" cy="1023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6868" y="3448979"/>
            <a:ext cx="600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Brad Warren, Julia Sanders (GOH) &amp; Lisa </a:t>
            </a:r>
            <a:r>
              <a:rPr lang="en-US" dirty="0" err="1" smtClean="0"/>
              <a:t>McCrummen</a:t>
            </a:r>
            <a:r>
              <a:rPr lang="en-US" dirty="0"/>
              <a:t> </a:t>
            </a:r>
            <a:r>
              <a:rPr lang="en-US" dirty="0" smtClean="0"/>
              <a:t>(WBCA)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9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 fuel consumption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706445"/>
              </p:ext>
            </p:extLst>
          </p:nvPr>
        </p:nvGraphicFramePr>
        <p:xfrm>
          <a:off x="328908" y="1355578"/>
          <a:ext cx="7509722" cy="4832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Document" r:id="rId3" imgW="8229600" imgH="5295900" progId="Word.Document.12">
                  <p:embed/>
                </p:oleObj>
              </mc:Choice>
              <mc:Fallback>
                <p:oleObj name="Document" r:id="rId3" imgW="8229600" imgH="529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908" y="1355578"/>
                        <a:ext cx="7509722" cy="4832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nut 4"/>
          <p:cNvSpPr/>
          <p:nvPr/>
        </p:nvSpPr>
        <p:spPr>
          <a:xfrm>
            <a:off x="4952065" y="4156169"/>
            <a:ext cx="2219449" cy="1590633"/>
          </a:xfrm>
          <a:prstGeom prst="donut">
            <a:avLst>
              <a:gd name="adj" fmla="val 323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71513" y="3630236"/>
            <a:ext cx="15152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Consumption climbs from 2012, when BC carbon</a:t>
            </a:r>
          </a:p>
          <a:p>
            <a:r>
              <a:rPr lang="en-US" dirty="0" smtClean="0"/>
              <a:t> tax reached its legal limit:</a:t>
            </a:r>
          </a:p>
          <a:p>
            <a:r>
              <a:rPr lang="en-US" dirty="0" smtClean="0"/>
              <a:t>C$30/t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25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34112"/>
            <a:ext cx="8042276" cy="1336956"/>
          </a:xfrm>
        </p:spPr>
        <p:txBody>
          <a:bodyPr/>
          <a:lstStyle/>
          <a:p>
            <a:r>
              <a:rPr lang="en-US" sz="4000" dirty="0" smtClean="0"/>
              <a:t>Reduction via reinvestment: </a:t>
            </a:r>
            <a:r>
              <a:rPr lang="en-US" sz="4000" dirty="0" smtClean="0"/>
              <a:t>RGGI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56438"/>
            <a:ext cx="3895725" cy="4965700"/>
          </a:xfrm>
        </p:spPr>
        <p:txBody>
          <a:bodyPr>
            <a:normAutofit/>
          </a:bodyPr>
          <a:lstStyle/>
          <a:p>
            <a:r>
              <a:rPr lang="en-US" sz="2000" dirty="0"/>
              <a:t>9</a:t>
            </a:r>
            <a:r>
              <a:rPr lang="en-US" sz="2000" dirty="0" smtClean="0"/>
              <a:t> states from Maine to Maryland (less NJ)</a:t>
            </a:r>
          </a:p>
          <a:p>
            <a:r>
              <a:rPr lang="en-US" sz="2000" dirty="0" smtClean="0"/>
              <a:t>Cap &amp; trade for utility emissions</a:t>
            </a:r>
          </a:p>
          <a:p>
            <a:r>
              <a:rPr lang="en-US" sz="2000" dirty="0" smtClean="0"/>
              <a:t>Pooled funds provide capital to invest in energy efficiency</a:t>
            </a:r>
            <a:r>
              <a:rPr lang="en-US" sz="2000" dirty="0"/>
              <a:t> </a:t>
            </a:r>
            <a:r>
              <a:rPr lang="en-US" sz="2000" dirty="0" smtClean="0"/>
              <a:t>and renewables—driving down costs</a:t>
            </a:r>
          </a:p>
          <a:p>
            <a:pPr marL="0" indent="0">
              <a:buNone/>
            </a:pPr>
            <a:r>
              <a:rPr lang="en-US" sz="2000" b="1" dirty="0" smtClean="0"/>
              <a:t>Price: </a:t>
            </a:r>
            <a:r>
              <a:rPr lang="en-US" sz="2000" dirty="0" smtClean="0"/>
              <a:t>$6/t in 2015 (up from $2)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RESULTS</a:t>
            </a:r>
          </a:p>
          <a:p>
            <a:r>
              <a:rPr lang="en-US" sz="2000" b="1" dirty="0" smtClean="0"/>
              <a:t>35% reduction in carbon emissions since 2009</a:t>
            </a:r>
            <a:endParaRPr lang="en-US" sz="2000" b="1" dirty="0"/>
          </a:p>
          <a:p>
            <a:r>
              <a:rPr lang="en-US" sz="2000" dirty="0" smtClean="0"/>
              <a:t>More than </a:t>
            </a:r>
            <a:r>
              <a:rPr lang="en-US" sz="2400" b="1" dirty="0" smtClean="0"/>
              <a:t>23,000</a:t>
            </a:r>
            <a:r>
              <a:rPr lang="en-US" sz="2000" b="1" dirty="0" smtClean="0"/>
              <a:t> jobs </a:t>
            </a:r>
            <a:r>
              <a:rPr lang="en-US" sz="2000" dirty="0" smtClean="0"/>
              <a:t>created</a:t>
            </a:r>
          </a:p>
          <a:p>
            <a:r>
              <a:rPr lang="en-US" sz="2000" dirty="0" smtClean="0"/>
              <a:t>Lower energy bills due to investments in efficiency</a:t>
            </a:r>
          </a:p>
        </p:txBody>
      </p:sp>
      <p:pic>
        <p:nvPicPr>
          <p:cNvPr id="4" name="Picture 3" descr="RGGI InvestmentsbyCategory, 2009-2012 (pie chart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476" y="1129408"/>
            <a:ext cx="3542993" cy="46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118" y="1404235"/>
            <a:ext cx="91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DESIGN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14842" y="6312765"/>
            <a:ext cx="292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Sources: Acadia Center, RGGI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4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703106"/>
              </p:ext>
            </p:extLst>
          </p:nvPr>
        </p:nvGraphicFramePr>
        <p:xfrm>
          <a:off x="250782" y="1555424"/>
          <a:ext cx="8667750" cy="4704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RGGI Performance - Emissions</a:t>
            </a:r>
            <a:endParaRPr lang="en-US" sz="36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00225" y="1950139"/>
            <a:ext cx="328073" cy="339084"/>
          </a:xfrm>
          <a:prstGeom prst="straightConnector1">
            <a:avLst/>
          </a:prstGeom>
          <a:ln w="2222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83472" y="1675719"/>
            <a:ext cx="1633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Basis for setting initial cap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4" y="5209562"/>
            <a:ext cx="1028757" cy="397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646" y="89972"/>
            <a:ext cx="30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Preview: Jordan </a:t>
            </a:r>
            <a:r>
              <a:rPr lang="en-US" b="1" dirty="0" err="1" smtClean="0">
                <a:solidFill>
                  <a:srgbClr val="3366FF"/>
                </a:solidFill>
              </a:rPr>
              <a:t>Stutt</a:t>
            </a:r>
            <a:r>
              <a:rPr lang="en-US" b="1" dirty="0" smtClean="0">
                <a:solidFill>
                  <a:srgbClr val="3366FF"/>
                </a:solidFill>
              </a:rPr>
              <a:t> re RGGI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8881" y="1687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75151" y="1417638"/>
            <a:ext cx="4743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Reductions: tracking to 50% below 2005 by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7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676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Costa 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314" y="828910"/>
            <a:ext cx="9264114" cy="1542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Started 1997</a:t>
            </a:r>
          </a:p>
          <a:p>
            <a:pPr marL="0" indent="0">
              <a:buNone/>
            </a:pPr>
            <a:r>
              <a:rPr lang="en-US" sz="2000" dirty="0" smtClean="0"/>
              <a:t>Tax = 3.5% of fossil fuel price</a:t>
            </a:r>
            <a:endParaRPr lang="en-US" sz="2000" dirty="0"/>
          </a:p>
        </p:txBody>
      </p:sp>
      <p:pic>
        <p:nvPicPr>
          <p:cNvPr id="4" name="Picture 3" descr="Costa Rica emissions time series to 2011, CDIAC Screen Shot 2015-11-15 at 11.33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6" y="1706083"/>
            <a:ext cx="6697986" cy="5015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4238" y="6175172"/>
            <a:ext cx="1850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SOURCES: World Bank, </a:t>
            </a:r>
          </a:p>
          <a:p>
            <a:r>
              <a:rPr lang="en-US" sz="1400" dirty="0" smtClean="0"/>
              <a:t>CDIAC</a:t>
            </a:r>
            <a:endParaRPr lang="en-US" sz="1400" dirty="0"/>
          </a:p>
        </p:txBody>
      </p:sp>
      <p:sp>
        <p:nvSpPr>
          <p:cNvPr id="8" name="Up Arrow 7"/>
          <p:cNvSpPr/>
          <p:nvPr/>
        </p:nvSpPr>
        <p:spPr>
          <a:xfrm>
            <a:off x="4634212" y="4015064"/>
            <a:ext cx="677069" cy="75683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11281" y="4253712"/>
            <a:ext cx="115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1997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5644840" y="1882288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17016" y="2053471"/>
            <a:ext cx="2630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Drop coincides with </a:t>
            </a:r>
          </a:p>
          <a:p>
            <a:r>
              <a:rPr lang="en-US" dirty="0" smtClean="0"/>
              <a:t>Recession’s trough in GDP</a:t>
            </a:r>
            <a:endParaRPr lang="en-US" dirty="0"/>
          </a:p>
        </p:txBody>
      </p:sp>
      <p:pic>
        <p:nvPicPr>
          <p:cNvPr id="12" name="Picture 11" descr="COSTA RiCA GDP GRAPH WB, 2015-11-15 at 8.06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05" y="290049"/>
            <a:ext cx="2993633" cy="18788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60282" y="3004349"/>
            <a:ext cx="2073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Emissions grew 57% </a:t>
            </a:r>
          </a:p>
          <a:p>
            <a:r>
              <a:rPr lang="en-US" dirty="0" smtClean="0"/>
              <a:t>during 1997-2011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19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45" y="631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Denmark</a:t>
            </a:r>
            <a:endParaRPr lang="en-US" dirty="0"/>
          </a:p>
        </p:txBody>
      </p:sp>
      <p:pic>
        <p:nvPicPr>
          <p:cNvPr id="4" name="Content Placeholder 3" descr="Denmark emissions 1843 to 2011, from CDIAC ,screen Shot 2015-11-08 at 5.12.4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b="6601"/>
          <a:stretch>
            <a:fillRect/>
          </a:stretch>
        </p:blipFill>
        <p:spPr>
          <a:xfrm>
            <a:off x="117160" y="1413192"/>
            <a:ext cx="8569640" cy="4712972"/>
          </a:xfrm>
        </p:spPr>
      </p:pic>
      <p:sp>
        <p:nvSpPr>
          <p:cNvPr id="5" name="TextBox 4"/>
          <p:cNvSpPr txBox="1"/>
          <p:nvPr/>
        </p:nvSpPr>
        <p:spPr>
          <a:xfrm>
            <a:off x="2572043" y="274653"/>
            <a:ext cx="6473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Target: </a:t>
            </a:r>
            <a:r>
              <a:rPr lang="en-US" dirty="0" smtClean="0"/>
              <a:t>40% below 1990 by 2020 (to reach 80-95% cut by 2050)</a:t>
            </a:r>
          </a:p>
          <a:p>
            <a:r>
              <a:rPr lang="en-US" b="1" dirty="0" smtClean="0"/>
              <a:t>Trajectory:  </a:t>
            </a:r>
            <a:r>
              <a:rPr lang="en-US" dirty="0" smtClean="0"/>
              <a:t>will exceed by 4m t in 2020</a:t>
            </a:r>
          </a:p>
          <a:p>
            <a:r>
              <a:rPr lang="en-US" b="1" dirty="0" smtClean="0"/>
              <a:t>Carbon tax: </a:t>
            </a:r>
            <a:r>
              <a:rPr lang="en-US" dirty="0" smtClean="0"/>
              <a:t>$31/t (2014)</a:t>
            </a:r>
          </a:p>
          <a:p>
            <a:r>
              <a:rPr lang="en-US" b="1" dirty="0" smtClean="0"/>
              <a:t>Tax covers </a:t>
            </a:r>
            <a:r>
              <a:rPr lang="en-US" dirty="0" smtClean="0"/>
              <a:t>all fossil fuels,  but partial exemption for sectors in 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3145" y="6362521"/>
            <a:ext cx="5517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SOURCES: CDIAC, Danish Climate Plan 2013; World Bank;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00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59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Denmark emissions </a:t>
            </a:r>
            <a:endParaRPr lang="en-US" dirty="0"/>
          </a:p>
        </p:txBody>
      </p:sp>
      <p:pic>
        <p:nvPicPr>
          <p:cNvPr id="4" name="Content Placeholder 3" descr="Screen Shot 2015-11-15 at 8.22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9" b="2643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60459" y="6488668"/>
            <a:ext cx="8026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SOURCES: Danish Climate Policy Plan, Aug 2013; Auto Association Developments Ltd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90871" y="819834"/>
            <a:ext cx="3375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Transport emissions rising despite </a:t>
            </a:r>
          </a:p>
          <a:p>
            <a:r>
              <a:rPr lang="en-US" dirty="0" smtClean="0"/>
              <a:t>high fuel prices and carbon pricing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64801" y="4925834"/>
            <a:ext cx="207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Denmark </a:t>
            </a:r>
          </a:p>
          <a:p>
            <a:r>
              <a:rPr lang="en-US" dirty="0" err="1" smtClean="0"/>
              <a:t>avg</a:t>
            </a:r>
            <a:r>
              <a:rPr lang="en-US" dirty="0" smtClean="0"/>
              <a:t> petrol price</a:t>
            </a:r>
          </a:p>
          <a:p>
            <a:r>
              <a:rPr lang="en-US" dirty="0" smtClean="0"/>
              <a:t> Aug 2013: $6.92gal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50324" y="3005266"/>
            <a:ext cx="4399851" cy="357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528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Iceland</a:t>
            </a:r>
            <a:endParaRPr lang="en-US" dirty="0"/>
          </a:p>
        </p:txBody>
      </p:sp>
      <p:pic>
        <p:nvPicPr>
          <p:cNvPr id="4" name="Content Placeholder 3" descr="Iceland 1936 to 2011, from CDIAC Screen Shot 2015-11-08 at 5.11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 b="705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380374" y="876536"/>
            <a:ext cx="4643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Hybrid: </a:t>
            </a:r>
            <a:r>
              <a:rPr lang="en-US" dirty="0" smtClean="0"/>
              <a:t>Carbon tax and European ETS</a:t>
            </a:r>
          </a:p>
          <a:p>
            <a:r>
              <a:rPr lang="en-US" dirty="0" smtClean="0"/>
              <a:t>Tax started 2010, covers half of GHG emissions.</a:t>
            </a:r>
          </a:p>
          <a:p>
            <a:r>
              <a:rPr lang="en-US" dirty="0" smtClean="0"/>
              <a:t>Renewables: 85% of primary energy supply.</a:t>
            </a:r>
          </a:p>
          <a:p>
            <a:r>
              <a:rPr lang="en-US" dirty="0" smtClean="0"/>
              <a:t>Tax rate: $10/t in 2014.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736" y="6529299"/>
            <a:ext cx="7424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SOURCES: CDIAC; OECD; World Bank State and Trends of Carbon Pricing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71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32" y="-120756"/>
            <a:ext cx="8229600" cy="1143000"/>
          </a:xfrm>
        </p:spPr>
        <p:txBody>
          <a:bodyPr/>
          <a:lstStyle/>
          <a:p>
            <a:r>
              <a:rPr lang="en-US" dirty="0" smtClean="0"/>
              <a:t>Ireland —emissions time series</a:t>
            </a:r>
            <a:endParaRPr lang="en-US" dirty="0"/>
          </a:p>
        </p:txBody>
      </p:sp>
      <p:pic>
        <p:nvPicPr>
          <p:cNvPr id="4" name="Content Placeholder 3" descr="ireland emissions 1850 to 2011 Screen Shot 2015-11-08 at 5.09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" b="649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401701" y="6458112"/>
            <a:ext cx="164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CDIAC</a:t>
            </a:r>
            <a:endParaRPr lang="en-US" dirty="0"/>
          </a:p>
        </p:txBody>
      </p:sp>
      <p:sp>
        <p:nvSpPr>
          <p:cNvPr id="6" name="Donut 5"/>
          <p:cNvSpPr/>
          <p:nvPr/>
        </p:nvSpPr>
        <p:spPr>
          <a:xfrm>
            <a:off x="6698961" y="3007396"/>
            <a:ext cx="914400" cy="914400"/>
          </a:xfrm>
          <a:prstGeom prst="donut">
            <a:avLst>
              <a:gd name="adj" fmla="val 51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292" y="929905"/>
            <a:ext cx="7897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Hybrid: </a:t>
            </a:r>
            <a:r>
              <a:rPr lang="en-US" dirty="0" smtClean="0"/>
              <a:t>Carbon tax:  Euro15/t </a:t>
            </a:r>
            <a:r>
              <a:rPr lang="en-US" b="1" dirty="0" smtClean="0"/>
              <a:t>tax</a:t>
            </a:r>
            <a:r>
              <a:rPr lang="en-US" dirty="0" smtClean="0"/>
              <a:t> starting 2010 and also </a:t>
            </a:r>
            <a:r>
              <a:rPr lang="en-US" b="1" dirty="0" smtClean="0"/>
              <a:t>ETS </a:t>
            </a:r>
            <a:r>
              <a:rPr lang="en-US" dirty="0" smtClean="0"/>
              <a:t>starting 2005</a:t>
            </a:r>
          </a:p>
          <a:p>
            <a:r>
              <a:rPr lang="en-US" b="1" dirty="0" smtClean="0"/>
              <a:t>Coverage: </a:t>
            </a:r>
            <a:r>
              <a:rPr lang="en-US" dirty="0" smtClean="0"/>
              <a:t>non-ETS sectors (transport, heating, small business process emissions)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94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34" y="-180665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Norway</a:t>
            </a:r>
            <a:endParaRPr lang="en-US" dirty="0"/>
          </a:p>
        </p:txBody>
      </p:sp>
      <p:pic>
        <p:nvPicPr>
          <p:cNvPr id="4" name="Content Placeholder 3" descr="Norway emissions 1829 to 2011, CDIAC Screen Shot 2015-11-08 at 5.15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2" b="5672"/>
          <a:stretch>
            <a:fillRect/>
          </a:stretch>
        </p:blipFill>
        <p:spPr>
          <a:xfrm>
            <a:off x="457200" y="1995595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63157" y="777669"/>
            <a:ext cx="5615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Hybrid: </a:t>
            </a:r>
            <a:r>
              <a:rPr lang="en-US" dirty="0" smtClean="0"/>
              <a:t>tax started 1991, joined Euro ETS voluntarily 2008</a:t>
            </a:r>
          </a:p>
          <a:p>
            <a:r>
              <a:rPr lang="en-US" b="1" dirty="0" smtClean="0"/>
              <a:t>Coverage: </a:t>
            </a:r>
            <a:r>
              <a:rPr lang="en-US" dirty="0" smtClean="0"/>
              <a:t>Tax 62%  of CO2 emissions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onut 5"/>
          <p:cNvSpPr/>
          <p:nvPr/>
        </p:nvSpPr>
        <p:spPr>
          <a:xfrm>
            <a:off x="6361563" y="3290851"/>
            <a:ext cx="1269917" cy="1645591"/>
          </a:xfrm>
          <a:prstGeom prst="donut">
            <a:avLst>
              <a:gd name="adj" fmla="val 3139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58209" y="1475051"/>
            <a:ext cx="410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—Tax $51/t on gasoline, </a:t>
            </a:r>
            <a:r>
              <a:rPr lang="en-US" dirty="0" err="1" smtClean="0"/>
              <a:t>avg</a:t>
            </a:r>
            <a:r>
              <a:rPr lang="en-US" dirty="0" smtClean="0"/>
              <a:t> $21/all fuels</a:t>
            </a:r>
          </a:p>
          <a:p>
            <a:r>
              <a:rPr lang="en-US" dirty="0" smtClean="0"/>
              <a:t>—Emissions ~doubled since tax started</a:t>
            </a:r>
          </a:p>
          <a:p>
            <a:r>
              <a:rPr lang="en-US" dirty="0" smtClean="0"/>
              <a:t>—But big drop in last few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48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45" y="631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Sweden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2043" y="274653"/>
            <a:ext cx="692247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Target: 2050: </a:t>
            </a:r>
            <a:r>
              <a:rPr lang="en-US" dirty="0" smtClean="0"/>
              <a:t>Fossil Free, Zero net </a:t>
            </a:r>
            <a:r>
              <a:rPr lang="en-US" dirty="0" err="1" smtClean="0"/>
              <a:t>ghg</a:t>
            </a:r>
            <a:endParaRPr lang="en-US" dirty="0" smtClean="0"/>
          </a:p>
          <a:p>
            <a:r>
              <a:rPr lang="en-US" b="1" dirty="0" smtClean="0"/>
              <a:t>Trajectory: </a:t>
            </a:r>
            <a:r>
              <a:rPr lang="en-US" dirty="0" smtClean="0"/>
              <a:t>13% reduction of </a:t>
            </a:r>
            <a:r>
              <a:rPr lang="en-US" dirty="0" err="1" smtClean="0"/>
              <a:t>ghg</a:t>
            </a:r>
            <a:endParaRPr lang="en-US" dirty="0" smtClean="0"/>
          </a:p>
          <a:p>
            <a:r>
              <a:rPr lang="en-US" b="1" dirty="0" smtClean="0"/>
              <a:t>Carbon tax: </a:t>
            </a:r>
            <a:r>
              <a:rPr lang="en-US" dirty="0" smtClean="0"/>
              <a:t>$168/t  (2014) Highest in the world</a:t>
            </a:r>
          </a:p>
          <a:p>
            <a:r>
              <a:rPr lang="en-US" b="1" dirty="0" smtClean="0"/>
              <a:t>Tax covers: </a:t>
            </a:r>
            <a:r>
              <a:rPr lang="en-US" sz="1400" dirty="0" smtClean="0"/>
              <a:t>Coal, oil, natural gas, petrol and aviation fuel domestic travel</a:t>
            </a:r>
          </a:p>
          <a:p>
            <a:r>
              <a:rPr lang="en-US" sz="1400" dirty="0" err="1" smtClean="0"/>
              <a:t>Biofuel</a:t>
            </a:r>
            <a:r>
              <a:rPr lang="en-US" sz="1400" dirty="0" smtClean="0"/>
              <a:t> exempt. </a:t>
            </a:r>
            <a:endParaRPr lang="en-US" sz="1400" dirty="0"/>
          </a:p>
        </p:txBody>
      </p:sp>
      <p:pic>
        <p:nvPicPr>
          <p:cNvPr id="8" name="Picture 7" descr=" Decoupling growth from emissions in Swed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660" y="1735578"/>
            <a:ext cx="5146040" cy="397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336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GOH and 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Ocean Health program of NFCC: focused on ocean acidification, climate change, and other marine consequences of the global carbon crisis.</a:t>
            </a:r>
          </a:p>
          <a:p>
            <a:r>
              <a:rPr lang="en-US" dirty="0" smtClean="0"/>
              <a:t>Organized Working Group on Seafood and Energy because industry leaders asked us for guidance on how to tackle carbon pollution.</a:t>
            </a:r>
          </a:p>
        </p:txBody>
      </p:sp>
    </p:spTree>
    <p:extLst>
      <p:ext uri="{BB962C8B-B14F-4D97-AF65-F5344CB8AC3E}">
        <p14:creationId xmlns:p14="http://schemas.microsoft.com/office/powerpoint/2010/main" val="1542730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59" y="-119816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Sweden Emissions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0459" y="6488668"/>
            <a:ext cx="5943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 source:</a:t>
            </a:r>
            <a:r>
              <a:rPr lang="en-US" dirty="0" smtClean="0"/>
              <a:t> </a:t>
            </a:r>
            <a:r>
              <a:rPr lang="en-US" u="sng" dirty="0" smtClean="0">
                <a:hlinkClick r:id="rId2"/>
              </a:rPr>
              <a:t>Swedish Environmental Protection Agency, 2014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59622" y="693420"/>
            <a:ext cx="36856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2020: Policy vision beyond tax 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20% energy intensity reduction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Min  50% renewable energy in gross final consumption;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</a:t>
            </a:r>
            <a:r>
              <a:rPr lang="en-US" sz="1200" dirty="0" smtClean="0"/>
              <a:t>10</a:t>
            </a:r>
            <a:r>
              <a:rPr lang="en-US" sz="1200" dirty="0" smtClean="0"/>
              <a:t>% in transport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GHG emissions reductions  40%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Nuclear/hydro continue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" name="Picture 9" descr="Figure 2: Swedish emissions of greenhouse gases 1990-2013 (million tonnes CO2-equivalents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" y="1971912"/>
            <a:ext cx="7345680" cy="451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6771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46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Switzerland</a:t>
            </a:r>
            <a:endParaRPr lang="en-US" dirty="0"/>
          </a:p>
        </p:txBody>
      </p:sp>
      <p:pic>
        <p:nvPicPr>
          <p:cNvPr id="4" name="Content Placeholder 3" descr="Screen Shot 2015-11-16 at 11.17.2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5" b="7075"/>
          <a:stretch>
            <a:fillRect/>
          </a:stretch>
        </p:blipFill>
        <p:spPr>
          <a:xfrm>
            <a:off x="125246" y="1944831"/>
            <a:ext cx="8561554" cy="4708525"/>
          </a:xfrm>
        </p:spPr>
      </p:pic>
      <p:sp>
        <p:nvSpPr>
          <p:cNvPr id="5" name="TextBox 4"/>
          <p:cNvSpPr txBox="1"/>
          <p:nvPr/>
        </p:nvSpPr>
        <p:spPr>
          <a:xfrm>
            <a:off x="610998" y="1011202"/>
            <a:ext cx="665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Hybrid</a:t>
            </a:r>
            <a:r>
              <a:rPr lang="en-US" dirty="0" smtClean="0"/>
              <a:t>: Tax/ETS, started 2008 (ETS covers 10%: electricity, buildings)</a:t>
            </a:r>
          </a:p>
          <a:p>
            <a:r>
              <a:rPr lang="en-US" b="1" dirty="0" smtClean="0"/>
              <a:t>Effective price</a:t>
            </a:r>
            <a:r>
              <a:rPr lang="en-US" dirty="0" smtClean="0"/>
              <a:t>: 108 Euro/t (carbon tax reported as$52-62/t)</a:t>
            </a:r>
            <a:endParaRPr lang="en-US" dirty="0"/>
          </a:p>
        </p:txBody>
      </p:sp>
      <p:sp>
        <p:nvSpPr>
          <p:cNvPr id="6" name="Donut 5"/>
          <p:cNvSpPr/>
          <p:nvPr/>
        </p:nvSpPr>
        <p:spPr>
          <a:xfrm>
            <a:off x="7020484" y="2981535"/>
            <a:ext cx="527136" cy="914400"/>
          </a:xfrm>
          <a:prstGeom prst="donut">
            <a:avLst>
              <a:gd name="adj" fmla="val 53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194" y="6537043"/>
            <a:ext cx="3599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SOURCES: CDIAC, World Bank, OECD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87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18" y="-18913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Finland  </a:t>
            </a:r>
            <a:r>
              <a:rPr lang="en-US" sz="3300" dirty="0" smtClean="0"/>
              <a:t>- Two time series, CDIAC </a:t>
            </a:r>
            <a:r>
              <a:rPr lang="en-US" sz="3300" dirty="0" err="1" smtClean="0"/>
              <a:t>vs</a:t>
            </a:r>
            <a:r>
              <a:rPr lang="en-US" sz="3300" dirty="0" smtClean="0"/>
              <a:t> national</a:t>
            </a:r>
            <a:endParaRPr lang="en-US" sz="3300" dirty="0"/>
          </a:p>
        </p:txBody>
      </p:sp>
      <p:pic>
        <p:nvPicPr>
          <p:cNvPr id="4" name="Content Placeholder 3" descr="Finland emissions to 2011, CDIAC, 2015-11-15 at 11.39.2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9" b="7209"/>
          <a:stretch>
            <a:fillRect/>
          </a:stretch>
        </p:blipFill>
        <p:spPr>
          <a:xfrm>
            <a:off x="457200" y="2115411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57200" y="774144"/>
            <a:ext cx="7060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Hybrid</a:t>
            </a:r>
            <a:r>
              <a:rPr lang="en-US" dirty="0" smtClean="0"/>
              <a:t>: tax (1990), ETS (2005) </a:t>
            </a:r>
          </a:p>
          <a:p>
            <a:r>
              <a:rPr lang="en-US" b="1" dirty="0" smtClean="0"/>
              <a:t>Tax rate: </a:t>
            </a:r>
            <a:r>
              <a:rPr lang="en-US" dirty="0" smtClean="0"/>
              <a:t>Eur35/t in 2014</a:t>
            </a:r>
          </a:p>
          <a:p>
            <a:r>
              <a:rPr lang="en-US" b="1" dirty="0" smtClean="0"/>
              <a:t>Coverage:  </a:t>
            </a:r>
            <a:r>
              <a:rPr lang="en-US" dirty="0" smtClean="0"/>
              <a:t>first heat &amp; electric production, then transport &amp; heating fuels</a:t>
            </a:r>
            <a:endParaRPr lang="en-US" dirty="0"/>
          </a:p>
        </p:txBody>
      </p:sp>
      <p:sp>
        <p:nvSpPr>
          <p:cNvPr id="6" name="Donut 5"/>
          <p:cNvSpPr/>
          <p:nvPr/>
        </p:nvSpPr>
        <p:spPr>
          <a:xfrm>
            <a:off x="6409486" y="2899561"/>
            <a:ext cx="1203716" cy="1297813"/>
          </a:xfrm>
          <a:prstGeom prst="donut">
            <a:avLst>
              <a:gd name="adj" fmla="val 23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756915" y="3155281"/>
            <a:ext cx="543264" cy="29923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1746079"/>
            <a:ext cx="828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CDIAC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624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70" y="-296862"/>
            <a:ext cx="8229600" cy="1143000"/>
          </a:xfrm>
        </p:spPr>
        <p:txBody>
          <a:bodyPr/>
          <a:lstStyle/>
          <a:p>
            <a:r>
              <a:rPr lang="en-US" dirty="0" smtClean="0"/>
              <a:t>Finland – national gov’t time series</a:t>
            </a:r>
            <a:endParaRPr lang="en-US" dirty="0"/>
          </a:p>
        </p:txBody>
      </p:sp>
      <p:pic>
        <p:nvPicPr>
          <p:cNvPr id="6" name="Content Placeholder 5" descr="Finland C emissions, Stat Fin 2015-11-16 at 11.56.2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-32274" r="-19298" b="-1359"/>
          <a:stretch/>
        </p:blipFill>
        <p:spPr>
          <a:xfrm>
            <a:off x="515156" y="-598052"/>
            <a:ext cx="6626180" cy="6433118"/>
          </a:xfrm>
        </p:spPr>
      </p:pic>
      <p:cxnSp>
        <p:nvCxnSpPr>
          <p:cNvPr id="8" name="Straight Connector 7"/>
          <p:cNvCxnSpPr/>
          <p:nvPr/>
        </p:nvCxnSpPr>
        <p:spPr>
          <a:xfrm>
            <a:off x="6129790" y="1948905"/>
            <a:ext cx="171873" cy="99957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01663" y="1764239"/>
            <a:ext cx="187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-13.8% since 1990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81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52" y="-107835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Poland</a:t>
            </a:r>
            <a:endParaRPr lang="en-US" dirty="0"/>
          </a:p>
        </p:txBody>
      </p:sp>
      <p:pic>
        <p:nvPicPr>
          <p:cNvPr id="4" name="Content Placeholder 3" descr="Poland emissions to 2011, CDIAC Screen Shot 2015-11-15 at 11.42.0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" b="7115"/>
          <a:stretch>
            <a:fillRect/>
          </a:stretch>
        </p:blipFill>
        <p:spPr/>
      </p:pic>
      <p:sp>
        <p:nvSpPr>
          <p:cNvPr id="5" name="Donut 4"/>
          <p:cNvSpPr/>
          <p:nvPr/>
        </p:nvSpPr>
        <p:spPr>
          <a:xfrm>
            <a:off x="6900680" y="2911541"/>
            <a:ext cx="670899" cy="1294019"/>
          </a:xfrm>
          <a:prstGeom prst="donut">
            <a:avLst>
              <a:gd name="adj" fmla="val 40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722" y="850499"/>
            <a:ext cx="3374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Hybrid:</a:t>
            </a:r>
            <a:r>
              <a:rPr lang="en-US" dirty="0" smtClean="0"/>
              <a:t> Tax (1990) and ETS (2005)</a:t>
            </a:r>
          </a:p>
          <a:p>
            <a:r>
              <a:rPr lang="en-US" b="1" dirty="0" smtClean="0"/>
              <a:t>Tax rate: </a:t>
            </a:r>
            <a:r>
              <a:rPr lang="en-US" dirty="0" smtClean="0"/>
              <a:t>&lt; $1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46901" y="1174202"/>
            <a:ext cx="2864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Emissions     32% since 1995</a:t>
            </a:r>
          </a:p>
          <a:p>
            <a:r>
              <a:rPr lang="en-US" dirty="0" smtClean="0"/>
              <a:t>Role of tax </a:t>
            </a:r>
            <a:r>
              <a:rPr lang="en-US" dirty="0" err="1" smtClean="0"/>
              <a:t>vs</a:t>
            </a:r>
            <a:r>
              <a:rPr lang="en-US" dirty="0" smtClean="0"/>
              <a:t> other factors?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73053" y="1264916"/>
            <a:ext cx="0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08503" y="3426753"/>
            <a:ext cx="399245" cy="303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0899" y="6422167"/>
            <a:ext cx="533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SOURCES: CDIAC, World Bank, EEA GHG inventory, EEA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78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055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Latvia</a:t>
            </a:r>
            <a:endParaRPr lang="en-US" dirty="0"/>
          </a:p>
        </p:txBody>
      </p:sp>
      <p:pic>
        <p:nvPicPr>
          <p:cNvPr id="4" name="Content Placeholder 3" descr="Latvia emissions to 2011, CDIAC, Screen Shot 2015-11-15 at 11.43.2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0" b="644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46939" y="982496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Hybrid: tax (1995) and ETS</a:t>
            </a:r>
          </a:p>
          <a:p>
            <a:r>
              <a:rPr lang="en-US" dirty="0" smtClean="0"/>
              <a:t>Tax rate: $4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1194" y="6434149"/>
            <a:ext cx="4919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SOURCES: CDIAC, World Bank State &amp; Trends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07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27" y="-276519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Slovenia</a:t>
            </a:r>
            <a:endParaRPr lang="en-US" dirty="0"/>
          </a:p>
        </p:txBody>
      </p:sp>
      <p:pic>
        <p:nvPicPr>
          <p:cNvPr id="4" name="Content Placeholder 3" descr="Slovenia emissions to 2011, CDIAC Screen Shot 2015-11-15 at 11.44.3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3" b="6953"/>
          <a:stretch>
            <a:fillRect/>
          </a:stretch>
        </p:blipFill>
        <p:spPr>
          <a:xfrm>
            <a:off x="0" y="1557615"/>
            <a:ext cx="8307033" cy="4568548"/>
          </a:xfrm>
        </p:spPr>
      </p:pic>
      <p:sp>
        <p:nvSpPr>
          <p:cNvPr id="5" name="TextBox 4"/>
          <p:cNvSpPr txBox="1"/>
          <p:nvPr/>
        </p:nvSpPr>
        <p:spPr>
          <a:xfrm>
            <a:off x="452825" y="705432"/>
            <a:ext cx="7854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Hybrid:</a:t>
            </a:r>
            <a:r>
              <a:rPr lang="en-US" dirty="0" smtClean="0"/>
              <a:t> tax (1996-7) &amp; ETS</a:t>
            </a:r>
          </a:p>
          <a:p>
            <a:r>
              <a:rPr lang="en-US" b="1" dirty="0" smtClean="0"/>
              <a:t>Tax rate: </a:t>
            </a:r>
            <a:r>
              <a:rPr lang="en-US" dirty="0" smtClean="0"/>
              <a:t>started Eur4.2/t, Eur12.5/t in 1998, now $19/t </a:t>
            </a:r>
          </a:p>
          <a:p>
            <a:r>
              <a:rPr lang="en-US" b="1" dirty="0" smtClean="0"/>
              <a:t>Covered: </a:t>
            </a:r>
            <a:r>
              <a:rPr lang="en-US" dirty="0" smtClean="0"/>
              <a:t>all fuels, but coal for power was exempt until 2003; transport fuels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9410" y="6206497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Sources: CDIAC,  FOES.DE 2012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45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12" y="-276519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Estonia</a:t>
            </a:r>
            <a:endParaRPr lang="en-US" dirty="0"/>
          </a:p>
        </p:txBody>
      </p:sp>
      <p:pic>
        <p:nvPicPr>
          <p:cNvPr id="4" name="Content Placeholder 3" descr="Estonia emissions to 2011, CDIAC, 2015-11-15 at 11.45.2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4" b="6034"/>
          <a:stretch>
            <a:fillRect/>
          </a:stretch>
        </p:blipFill>
        <p:spPr>
          <a:xfrm>
            <a:off x="634958" y="1841740"/>
            <a:ext cx="8051842" cy="4428203"/>
          </a:xfrm>
        </p:spPr>
      </p:pic>
      <p:sp>
        <p:nvSpPr>
          <p:cNvPr id="5" name="TextBox 4"/>
          <p:cNvSpPr txBox="1"/>
          <p:nvPr/>
        </p:nvSpPr>
        <p:spPr>
          <a:xfrm>
            <a:off x="910507" y="543315"/>
            <a:ext cx="73621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Hybrid: </a:t>
            </a:r>
            <a:r>
              <a:rPr lang="en-US" dirty="0" smtClean="0"/>
              <a:t>Carbon tax (2000) and ETS </a:t>
            </a:r>
          </a:p>
          <a:p>
            <a:r>
              <a:rPr lang="en-US" b="1" dirty="0" smtClean="0"/>
              <a:t>Tax rate: </a:t>
            </a:r>
            <a:r>
              <a:rPr lang="en-US" dirty="0" smtClean="0"/>
              <a:t>$2/t. Has increased several times</a:t>
            </a:r>
          </a:p>
          <a:p>
            <a:r>
              <a:rPr lang="en-US" b="1" dirty="0" smtClean="0"/>
              <a:t>Use of funds</a:t>
            </a:r>
            <a:r>
              <a:rPr lang="en-US" dirty="0" smtClean="0"/>
              <a:t>: Increases in C tax )2005, 2006-2008) have reduced income tax, </a:t>
            </a:r>
          </a:p>
          <a:p>
            <a:r>
              <a:rPr lang="en-US" dirty="0" smtClean="0"/>
              <a:t>expanded sales tax exemption.</a:t>
            </a:r>
          </a:p>
          <a:p>
            <a:endParaRPr lang="en-US" dirty="0"/>
          </a:p>
        </p:txBody>
      </p:sp>
      <p:sp>
        <p:nvSpPr>
          <p:cNvPr id="6" name="Donut 5"/>
          <p:cNvSpPr/>
          <p:nvPr/>
        </p:nvSpPr>
        <p:spPr>
          <a:xfrm>
            <a:off x="5391156" y="2919419"/>
            <a:ext cx="2192403" cy="1405958"/>
          </a:xfrm>
          <a:prstGeom prst="donu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858390" y="3530332"/>
            <a:ext cx="1293877" cy="255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32912" y="1719090"/>
            <a:ext cx="27563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—Emissions have increased</a:t>
            </a:r>
          </a:p>
          <a:p>
            <a:r>
              <a:rPr lang="en-US" sz="1600" dirty="0" smtClean="0"/>
              <a:t>—Drop in 2006-2008: linked to </a:t>
            </a:r>
          </a:p>
          <a:p>
            <a:r>
              <a:rPr lang="en-US" sz="1600" dirty="0" smtClean="0"/>
              <a:t>     price increase?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50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EU Emissions Trading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Start: 2005</a:t>
            </a:r>
          </a:p>
          <a:p>
            <a:r>
              <a:rPr lang="en-US" dirty="0" smtClean="0"/>
              <a:t>28 countries </a:t>
            </a:r>
          </a:p>
          <a:p>
            <a:r>
              <a:rPr lang="en-US" dirty="0" smtClean="0"/>
              <a:t>Price: $9/t (2013) (but it </a:t>
            </a:r>
            <a:r>
              <a:rPr lang="en-US" dirty="0" err="1" smtClean="0"/>
              <a:t>tumbed</a:t>
            </a:r>
            <a:r>
              <a:rPr lang="en-US" dirty="0" smtClean="0"/>
              <a:t> in Apri13 to E2.60, lowest)</a:t>
            </a:r>
          </a:p>
          <a:p>
            <a:r>
              <a:rPr lang="en-US" dirty="0" smtClean="0"/>
              <a:t>Cap: declines 1.74% annually since 2013</a:t>
            </a:r>
          </a:p>
          <a:p>
            <a:r>
              <a:rPr lang="en-US" dirty="0" smtClean="0"/>
              <a:t>Covers: power stations, other fixed plants (41-45% of total emissions)</a:t>
            </a:r>
          </a:p>
          <a:p>
            <a:r>
              <a:rPr lang="en-US" dirty="0" smtClean="0"/>
              <a:t>Cap target: 21% reduction from 2015 to 2020; 80-95% reduction from 1990 by 2050 </a:t>
            </a:r>
          </a:p>
          <a:p>
            <a:r>
              <a:rPr lang="en-US" dirty="0" smtClean="0"/>
              <a:t>Aviation has own cap: 5% below 2004-2006 during 2013-2020 period.</a:t>
            </a:r>
          </a:p>
          <a:p>
            <a:r>
              <a:rPr lang="en-US" dirty="0" smtClean="0"/>
              <a:t>Historical error: </a:t>
            </a:r>
            <a:r>
              <a:rPr lang="en-US" dirty="0" err="1" smtClean="0"/>
              <a:t>overallocated</a:t>
            </a:r>
            <a:r>
              <a:rPr lang="en-US" dirty="0" smtClean="0"/>
              <a:t> allowances, crushed price initially, but it has recovered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1461" y="6368303"/>
            <a:ext cx="193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SOURCES: EU, WRI</a:t>
            </a:r>
            <a:endParaRPr lang="en-US" dirty="0"/>
          </a:p>
        </p:txBody>
      </p:sp>
      <p:pic>
        <p:nvPicPr>
          <p:cNvPr id="5" name="Picture 4" descr="Screen Shot 2015-11-16 at 10.14.54 AM.png"/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77" y="0"/>
            <a:ext cx="56007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50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EU 28 carbon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Does EU ETS work? </a:t>
            </a:r>
          </a:p>
          <a:p>
            <a:r>
              <a:rPr lang="en-US" dirty="0" smtClean="0"/>
              <a:t>It shouldn’t. In 2011, 77% of ETS installations held surplus  allowances. Price collapsed to 2.60 </a:t>
            </a:r>
            <a:r>
              <a:rPr lang="en-US" dirty="0" err="1" smtClean="0"/>
              <a:t>Euro£s</a:t>
            </a:r>
            <a:r>
              <a:rPr lang="en-US" dirty="0" smtClean="0"/>
              <a:t> in 2013.</a:t>
            </a:r>
          </a:p>
          <a:p>
            <a:r>
              <a:rPr lang="en-US" dirty="0" smtClean="0"/>
              <a:t>Still, some analysts say it’s working: 40% of the 3% fall from 2007</a:t>
            </a:r>
            <a:r>
              <a:rPr lang="en-US" dirty="0"/>
              <a:t> </a:t>
            </a:r>
            <a:r>
              <a:rPr lang="en-US" dirty="0" smtClean="0"/>
              <a:t>to 2008 attributed to ETS (only 30% attributed to fall in industrial output due to Recession) (NCF09)</a:t>
            </a:r>
          </a:p>
          <a:p>
            <a:r>
              <a:rPr lang="en-US" dirty="0" smtClean="0"/>
              <a:t>What do the data say?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5075" y="6368303"/>
            <a:ext cx="653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SOURCES: ISE.AC.UK/Grantham Institute, New Carbon Finance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2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Ocean highly sensitive to CO2 emissions, so we favor strong, fast, sustained reduction to protect marine resources and fisheries. </a:t>
            </a:r>
          </a:p>
          <a:p>
            <a:r>
              <a:rPr lang="en-US" dirty="0" smtClean="0"/>
              <a:t>We work with vulnerable people, businesses and communities tha</a:t>
            </a:r>
            <a:r>
              <a:rPr lang="en-US" dirty="0" smtClean="0"/>
              <a:t>t rely</a:t>
            </a:r>
            <a:r>
              <a:rPr lang="en-US" dirty="0"/>
              <a:t> </a:t>
            </a:r>
            <a:r>
              <a:rPr lang="en-US" dirty="0" smtClean="0"/>
              <a:t>heavily on transportation fuels, so we favor policies that can help them become part of the solution (not just raising their fuel costs).</a:t>
            </a:r>
          </a:p>
          <a:p>
            <a:r>
              <a:rPr lang="en-US" dirty="0" smtClean="0"/>
              <a:t>In WA, we c</a:t>
            </a:r>
            <a:r>
              <a:rPr lang="en-US" dirty="0" smtClean="0"/>
              <a:t>hose to work with WBCA and Alliance for </a:t>
            </a:r>
            <a:r>
              <a:rPr lang="en-US" dirty="0" smtClean="0"/>
              <a:t>Jobs and Clean Energy </a:t>
            </a:r>
            <a:r>
              <a:rPr lang="en-US" dirty="0" smtClean="0"/>
              <a:t>because their plan has potential to deliver well against those goals.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96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Emissions </a:t>
            </a:r>
            <a:endParaRPr lang="en-US" dirty="0"/>
          </a:p>
        </p:txBody>
      </p:sp>
      <p:pic>
        <p:nvPicPr>
          <p:cNvPr id="4" name="Content Placeholder 3" descr="EU total emissions, time series,  Screen Shot 2015-11-16 at 8.33.07 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 r="1655"/>
          <a:stretch>
            <a:fillRect/>
          </a:stretch>
        </p:blipFill>
        <p:spPr/>
      </p:pic>
      <p:sp>
        <p:nvSpPr>
          <p:cNvPr id="6" name="Down Arrow 5"/>
          <p:cNvSpPr/>
          <p:nvPr/>
        </p:nvSpPr>
        <p:spPr>
          <a:xfrm>
            <a:off x="4859873" y="1905082"/>
            <a:ext cx="603166" cy="723003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73343" y="2043084"/>
            <a:ext cx="1335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Recession + ETS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153032" y="1905082"/>
            <a:ext cx="555245" cy="507334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00482" y="1905082"/>
            <a:ext cx="53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Start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79960" y="2180661"/>
            <a:ext cx="4241043" cy="647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896" y="6218705"/>
            <a:ext cx="6686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European Environment Agency, </a:t>
            </a:r>
          </a:p>
          <a:p>
            <a:r>
              <a:rPr lang="en-US" sz="1400" dirty="0" smtClean="0"/>
              <a:t>http://</a:t>
            </a:r>
            <a:r>
              <a:rPr lang="en-US" sz="1400" dirty="0" err="1" smtClean="0"/>
              <a:t>www.eea.europa.eu</a:t>
            </a:r>
            <a:r>
              <a:rPr lang="en-US" sz="1400" dirty="0" smtClean="0"/>
              <a:t>/data-and-maps/data/data-viewers/greenhouse-gases-viewer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5547" y="2102993"/>
            <a:ext cx="1336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Trend </a:t>
            </a:r>
          </a:p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Predated ETS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9659" y="2726875"/>
            <a:ext cx="15843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Other drivers?</a:t>
            </a:r>
          </a:p>
          <a:p>
            <a:r>
              <a:rPr lang="en-US" sz="1200" dirty="0" smtClean="0"/>
              <a:t>Energy intensity</a:t>
            </a:r>
          </a:p>
          <a:p>
            <a:r>
              <a:rPr lang="en-US" sz="1200" dirty="0"/>
              <a:t>d</a:t>
            </a:r>
            <a:r>
              <a:rPr lang="en-US" sz="1200" dirty="0" smtClean="0"/>
              <a:t>ropped 1.7%/yr in EU28 1990-2013</a:t>
            </a:r>
          </a:p>
          <a:p>
            <a:endParaRPr lang="en-US" sz="1200" dirty="0"/>
          </a:p>
          <a:p>
            <a:r>
              <a:rPr lang="en-US" sz="1200" dirty="0" smtClean="0"/>
              <a:t>Complementary policies</a:t>
            </a:r>
          </a:p>
          <a:p>
            <a:endParaRPr lang="en-US" sz="1200" dirty="0"/>
          </a:p>
          <a:p>
            <a:r>
              <a:rPr lang="en-US" sz="1200" dirty="0" smtClean="0"/>
              <a:t>Fuel switching</a:t>
            </a:r>
          </a:p>
          <a:p>
            <a:endParaRPr lang="en-US" sz="1200" dirty="0"/>
          </a:p>
          <a:p>
            <a:r>
              <a:rPr lang="en-US" sz="1200" dirty="0" smtClean="0"/>
              <a:t>Recession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462567" y="1218887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1990-2012: 19.2% decline in EU28 emissions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11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Energy intensity</a:t>
            </a:r>
            <a:endParaRPr lang="en-US" dirty="0"/>
          </a:p>
        </p:txBody>
      </p:sp>
      <p:pic>
        <p:nvPicPr>
          <p:cNvPr id="4" name="Content Placeholder 3" descr="EU energy intensity 1990-2013 Screen Shot 2015-11-16 at 9.26.3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816818" y="2947826"/>
            <a:ext cx="2020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Efficiency is driving </a:t>
            </a:r>
          </a:p>
          <a:p>
            <a:r>
              <a:rPr lang="en-US" dirty="0"/>
              <a:t>m</a:t>
            </a:r>
            <a:r>
              <a:rPr lang="en-US" dirty="0" smtClean="0"/>
              <a:t>ost EU reductions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38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Europe moving fast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Just barely.</a:t>
            </a:r>
          </a:p>
          <a:p>
            <a:r>
              <a:rPr lang="en-US" dirty="0" smtClean="0"/>
              <a:t>IPCC AR4 suggested 80-95% reduction target for developed countries by 2050. That requires 25-40% cut by 2020. At 19% today, EU is tracking toward low end.</a:t>
            </a:r>
          </a:p>
          <a:p>
            <a:r>
              <a:rPr lang="en-US" dirty="0" smtClean="0"/>
              <a:t>To reach 80% by 2050, EU would need to cut 47% by 2030 (would require faster reduction)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3681" y="6310817"/>
            <a:ext cx="5919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Knopf &amp; </a:t>
            </a:r>
            <a:r>
              <a:rPr lang="en-US" sz="1400" dirty="0" err="1" smtClean="0"/>
              <a:t>Geden</a:t>
            </a:r>
            <a:r>
              <a:rPr lang="en-US" sz="1400" dirty="0" smtClean="0"/>
              <a:t>,  A warning from the IPCC: the EU 203s climate target </a:t>
            </a:r>
          </a:p>
          <a:p>
            <a:r>
              <a:rPr lang="en-US" sz="1400" dirty="0" smtClean="0"/>
              <a:t>cannot be based on science alone, Energy Post, June 26,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4318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45" y="631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Alberta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5021" y="6310"/>
            <a:ext cx="68732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Target: </a:t>
            </a:r>
            <a:r>
              <a:rPr lang="en-US" dirty="0" smtClean="0"/>
              <a:t>TBD, ‘plan’ being overhauled; focused on reducing big polluters </a:t>
            </a:r>
            <a:r>
              <a:rPr lang="en-US" dirty="0" err="1" smtClean="0"/>
              <a:t>ghg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Trajectory: </a:t>
            </a:r>
            <a:r>
              <a:rPr lang="en-US" dirty="0" smtClean="0"/>
              <a:t> </a:t>
            </a:r>
            <a:r>
              <a:rPr lang="en-US" dirty="0" err="1" smtClean="0"/>
              <a:t>Ghg</a:t>
            </a:r>
            <a:r>
              <a:rPr lang="en-US" dirty="0" smtClean="0"/>
              <a:t> rising. 30 MT higher in 2013 than in 1990. While most of the sites are gas plants, a great majority of emissions come from seven coal power plants and five </a:t>
            </a:r>
            <a:r>
              <a:rPr lang="en-US" dirty="0" err="1" smtClean="0"/>
              <a:t>oilsands</a:t>
            </a:r>
            <a:r>
              <a:rPr lang="en-US" dirty="0" smtClean="0"/>
              <a:t> mines/</a:t>
            </a:r>
            <a:r>
              <a:rPr lang="en-US" dirty="0" err="1" smtClean="0"/>
              <a:t>upgraders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Carbon tax: Misleading </a:t>
            </a:r>
            <a:r>
              <a:rPr lang="en-US" dirty="0" smtClean="0"/>
              <a:t>$15/Canadian, rise to $20 before a further hike to $30 in 2017. </a:t>
            </a:r>
          </a:p>
          <a:p>
            <a:endParaRPr lang="en-US" sz="1400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0479" y="2133600"/>
            <a:ext cx="5097775" cy="405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Graphic comparing Alberta and B.C. carbon pricing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145" y="2301239"/>
            <a:ext cx="3184415" cy="37629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680" y="6461760"/>
            <a:ext cx="296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Pembina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49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59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Alberta Emissions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0459" y="6488668"/>
            <a:ext cx="4166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 source:</a:t>
            </a:r>
            <a:r>
              <a:rPr lang="en-US" dirty="0" smtClean="0"/>
              <a:t> </a:t>
            </a:r>
            <a:r>
              <a:rPr lang="en-US" b="1" dirty="0" smtClean="0"/>
              <a:t>:</a:t>
            </a:r>
            <a:r>
              <a:rPr lang="en-US" dirty="0" smtClean="0"/>
              <a:t> Environment Canada (2015)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9768" y="819834"/>
            <a:ext cx="5175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200" dirty="0" smtClean="0"/>
              <a:t>If  Alberta were a country, it would have per capita emissions 3x  the U.S. </a:t>
            </a:r>
          </a:p>
          <a:p>
            <a:pPr fontAlgn="base"/>
            <a:r>
              <a:rPr lang="en-US" sz="1200" dirty="0" smtClean="0"/>
              <a:t>Without overhaul, emissions are projected to rise another 20 per cent by 2020.</a:t>
            </a:r>
            <a:endParaRPr lang="en-US" sz="1200" b="1" dirty="0"/>
          </a:p>
        </p:txBody>
      </p:sp>
      <p:pic>
        <p:nvPicPr>
          <p:cNvPr id="10" name="Picture 9" descr="Figure 2: Swedish emissions of greenhouse gases 1990-2013 (million tonnes CO2-equivalents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" y="1784984"/>
            <a:ext cx="7345680" cy="451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grap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427" y="1524000"/>
            <a:ext cx="738314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068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Boulder, CO</a:t>
            </a:r>
            <a:br>
              <a:rPr lang="en-US" sz="3600" dirty="0" smtClean="0"/>
            </a:br>
            <a:r>
              <a:rPr lang="en-US" sz="2800" dirty="0" smtClean="0"/>
              <a:t>Revenue Positive Carbon Tax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r>
              <a:rPr lang="en-US" sz="2300" dirty="0" smtClean="0"/>
              <a:t>In 2007, Boulder voters approved a tax on electrical usage across all segments by a vote of 60.5%. Then 82% voted in 2012 to extend the tax another 5 years, and in 2015 77.5% voted to extend it through 2023.</a:t>
            </a:r>
          </a:p>
          <a:p>
            <a:r>
              <a:rPr lang="en-US" sz="2300" dirty="0" smtClean="0"/>
              <a:t>Pricing: </a:t>
            </a:r>
            <a:r>
              <a:rPr lang="en-US" sz="2300" dirty="0" smtClean="0"/>
              <a:t>initially $</a:t>
            </a:r>
            <a:r>
              <a:rPr lang="en-US" sz="2300" dirty="0" smtClean="0"/>
              <a:t>.0022 per Kwh, businesses paid $.0004, and industrial $.0002. In 2009 rates were raised to $.0049 pr </a:t>
            </a:r>
            <a:r>
              <a:rPr lang="en-US" sz="2300" dirty="0" err="1" smtClean="0"/>
              <a:t>Kwh</a:t>
            </a:r>
            <a:r>
              <a:rPr lang="en-US" sz="2300" dirty="0" smtClean="0"/>
              <a:t> for residential, $.0009 for commercial, and $.0003 for industrial, where they will remain through 2023.</a:t>
            </a:r>
          </a:p>
          <a:p>
            <a:r>
              <a:rPr lang="en-US" sz="2300" dirty="0" smtClean="0"/>
              <a:t>Annually this equates to about $21 per residential customer, $94 per commercial, and $9,600 per industrial account, or about $12-13/ton</a:t>
            </a:r>
          </a:p>
          <a:p>
            <a:r>
              <a:rPr lang="en-US" sz="2300" dirty="0" smtClean="0"/>
              <a:t>Emissions have remained steady with a slight increase since 2007</a:t>
            </a:r>
          </a:p>
          <a:p>
            <a:r>
              <a:rPr lang="en-US" sz="2300" dirty="0" smtClean="0"/>
              <a:t>Goal 80% reduction over 2005 by the year 2050</a:t>
            </a:r>
          </a:p>
        </p:txBody>
      </p:sp>
    </p:spTree>
    <p:extLst>
      <p:ext uri="{BB962C8B-B14F-4D97-AF65-F5344CB8AC3E}">
        <p14:creationId xmlns:p14="http://schemas.microsoft.com/office/powerpoint/2010/main" val="87476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Boulder Revenue Reinvestment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Revenue</a:t>
            </a:r>
            <a:r>
              <a:rPr lang="en-US" sz="2400" dirty="0" smtClean="0"/>
              <a:t>-positive carbon tax</a:t>
            </a:r>
          </a:p>
          <a:p>
            <a:r>
              <a:rPr lang="en-US" sz="2400" dirty="0" smtClean="0"/>
              <a:t>~$</a:t>
            </a:r>
            <a:r>
              <a:rPr lang="en-US" sz="2400" dirty="0" smtClean="0"/>
              <a:t>1.8mil is generated </a:t>
            </a:r>
            <a:r>
              <a:rPr lang="en-US" sz="2400" dirty="0" smtClean="0"/>
              <a:t>annually</a:t>
            </a:r>
            <a:endParaRPr lang="en-US" sz="2400" dirty="0" smtClean="0"/>
          </a:p>
          <a:p>
            <a:r>
              <a:rPr lang="en-US" sz="2400" b="1" dirty="0" smtClean="0"/>
              <a:t>Only </a:t>
            </a:r>
            <a:r>
              <a:rPr lang="en-US" sz="2400" b="1" dirty="0" smtClean="0"/>
              <a:t>~40</a:t>
            </a:r>
            <a:r>
              <a:rPr lang="en-US" sz="2400" b="1" dirty="0" smtClean="0"/>
              <a:t>% goes directly to energy saving programs, the rest goes to administrative and monitoring costs</a:t>
            </a:r>
          </a:p>
          <a:p>
            <a:endParaRPr lang="en-US" sz="2800" dirty="0"/>
          </a:p>
        </p:txBody>
      </p:sp>
      <p:pic>
        <p:nvPicPr>
          <p:cNvPr id="4" name="Picture 3" descr="pie chart of Boulder tax allocation, 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200400"/>
            <a:ext cx="4800600" cy="30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Tokyo, Japan</a:t>
            </a:r>
            <a:br>
              <a:rPr lang="en-US" dirty="0" smtClean="0"/>
            </a:br>
            <a:r>
              <a:rPr lang="en-US" sz="2400" b="1" dirty="0" smtClean="0"/>
              <a:t>Cap-and Trade Market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Emissions Trading Scheme </a:t>
            </a:r>
            <a:r>
              <a:rPr lang="en-US" sz="2400" dirty="0" smtClean="0"/>
              <a:t>launched </a:t>
            </a:r>
            <a:r>
              <a:rPr lang="en-US" sz="2400" dirty="0" smtClean="0"/>
              <a:t>in 2010</a:t>
            </a:r>
          </a:p>
          <a:p>
            <a:r>
              <a:rPr lang="en-US" sz="2400" dirty="0" smtClean="0"/>
              <a:t>Goal: 25</a:t>
            </a:r>
            <a:r>
              <a:rPr lang="en-US" sz="2400" dirty="0" smtClean="0"/>
              <a:t>% below 2000 levels by 2020</a:t>
            </a:r>
          </a:p>
          <a:p>
            <a:r>
              <a:rPr lang="en-US" sz="2400" dirty="0" smtClean="0"/>
              <a:t>To be required to participate, entities must consume 1500kl (~363,000gals) of crude oil equivalent annually.</a:t>
            </a:r>
          </a:p>
          <a:p>
            <a:r>
              <a:rPr lang="en-US" sz="2400" dirty="0" smtClean="0"/>
              <a:t>From 2010-2014, required an 8% reduction from businesses, and a 6% reduction from industrial facilities. From 2014-2019, reductions increased to 17% and 15%, respectively.</a:t>
            </a:r>
          </a:p>
          <a:p>
            <a:r>
              <a:rPr lang="en-US" sz="2400" dirty="0" smtClean="0"/>
              <a:t>Facilities participating in the market can purchase credits from other businesses, including from other facilities’ excess, from renewable energy credits (</a:t>
            </a:r>
            <a:r>
              <a:rPr lang="en-US" sz="2400" dirty="0" err="1" smtClean="0"/>
              <a:t>RECs</a:t>
            </a:r>
            <a:r>
              <a:rPr lang="en-US" sz="2400" dirty="0" smtClean="0"/>
              <a:t>), and from certain allowable facilities outside Tokyo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599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Tokyo Carbon Pricing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r>
              <a:rPr lang="en-US" sz="2200" dirty="0" smtClean="0"/>
              <a:t>Cost per ton has been </a:t>
            </a:r>
            <a:r>
              <a:rPr lang="en-US" sz="2200" dirty="0" smtClean="0"/>
              <a:t>high but declining. </a:t>
            </a:r>
            <a:r>
              <a:rPr lang="en-US" sz="2200" dirty="0" smtClean="0"/>
              <a:t>In October 2014, prices for Renewable Energy Credits were about $45 per ton of carbon (from a high of ~$160/ton in 2011), and about $36 for excess credits (down from high of ~$130)</a:t>
            </a:r>
          </a:p>
        </p:txBody>
      </p:sp>
      <p:pic>
        <p:nvPicPr>
          <p:cNvPr id="5" name="Picture 4" descr="Tokyo tCO2 prices 2011 to 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438400"/>
            <a:ext cx="6096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2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Tokyo Emissions Reductions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2000" dirty="0" smtClean="0"/>
              <a:t>First compliance period ended December 2014  and achieved an emissions reduction of 23% compared to base year emissions during the four years</a:t>
            </a:r>
          </a:p>
          <a:p>
            <a:r>
              <a:rPr lang="en-US" sz="2000" dirty="0" smtClean="0"/>
              <a:t>By February 2015, over 90% of covered facilities had surpassed their reduction targets for the first compliance period and 69% of facilities had already exceeded their second compliance period targets of 15-17% reductions. </a:t>
            </a:r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 descr="Tokyo ETS Reduc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2" y="2971801"/>
            <a:ext cx="5262416" cy="35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2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some carbon emissions regimes outperform others? 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Cause/effect often elusive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—Many concurrent forces at play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Emissions trends still tell a story.</a:t>
            </a:r>
          </a:p>
          <a:p>
            <a:r>
              <a:rPr lang="en-US" dirty="0" smtClean="0"/>
              <a:t>Ocean will only respond to results:</a:t>
            </a:r>
            <a:r>
              <a:rPr lang="en-US" b="1" dirty="0" smtClean="0"/>
              <a:t> deep, sustained emissions reduction.</a:t>
            </a:r>
            <a:endParaRPr lang="en-US" b="1" dirty="0"/>
          </a:p>
        </p:txBody>
      </p:sp>
      <p:pic>
        <p:nvPicPr>
          <p:cNvPr id="4" name="Picture 3" descr="2012-05-25 21.50.47.jpg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9103"/>
            <a:ext cx="9144360" cy="1219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79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Preliminary lessons</a:t>
            </a:r>
            <a:br>
              <a:rPr lang="en-US" b="1" dirty="0" smtClean="0"/>
            </a:br>
            <a:r>
              <a:rPr lang="en-US" sz="3800" dirty="0" smtClean="0"/>
              <a:t>Some key factors in efficacy of pricing systems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Price: If politically limited, see use of funds</a:t>
            </a:r>
          </a:p>
          <a:p>
            <a:r>
              <a:rPr lang="en-US" dirty="0" smtClean="0"/>
              <a:t>Scope: </a:t>
            </a:r>
          </a:p>
          <a:p>
            <a:r>
              <a:rPr lang="en-US" dirty="0" smtClean="0"/>
              <a:t>Use of funds (See RGGI &amp; BC)</a:t>
            </a:r>
          </a:p>
          <a:p>
            <a:r>
              <a:rPr lang="en-US" dirty="0" smtClean="0"/>
              <a:t>Scale (see Boulder)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FOR ETS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dirty="0" smtClean="0"/>
              <a:t>Don’t </a:t>
            </a:r>
            <a:r>
              <a:rPr lang="en-US" dirty="0" err="1" smtClean="0"/>
              <a:t>overallocate</a:t>
            </a:r>
            <a:r>
              <a:rPr lang="en-US" dirty="0" smtClean="0"/>
              <a:t> (see EU)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92070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pic>
        <p:nvPicPr>
          <p:cNvPr id="4" name="Content Placeholder 3" descr="SOS acid ocean horizontal pic, 2009 Home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r="-472" b="3687"/>
          <a:stretch/>
        </p:blipFill>
        <p:spPr>
          <a:xfrm>
            <a:off x="1233976" y="978121"/>
            <a:ext cx="7128305" cy="2633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4554" y="3810844"/>
            <a:ext cx="293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Brad@globaloceanhealth.org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GOH NFCC logo footer_blue_on_white_winged 2015-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43" y="5096513"/>
            <a:ext cx="4038600" cy="482600"/>
          </a:xfrm>
          <a:prstGeom prst="rect">
            <a:avLst/>
          </a:prstGeom>
        </p:spPr>
      </p:pic>
      <p:pic>
        <p:nvPicPr>
          <p:cNvPr id="7" name="Picture 6" descr="GOH logo small image0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78" y="4343361"/>
            <a:ext cx="2159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1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71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~40 carbon nations</a:t>
            </a:r>
          </a:p>
          <a:p>
            <a:r>
              <a:rPr lang="en-US" dirty="0" smtClean="0"/>
              <a:t>20+ cities, states and regions</a:t>
            </a:r>
          </a:p>
          <a:p>
            <a:r>
              <a:rPr lang="en-US" dirty="0" smtClean="0"/>
              <a:t>Some date as far back as 1990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Our aim: find time series and see what they tell 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Does their track record suggest they can achieve ambitious emissions reductions targets?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Premise: history now deep enough to see how pricing systems perform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1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31" y="15784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Can they deliver?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31" y="828284"/>
            <a:ext cx="8229600" cy="4525963"/>
          </a:xfrm>
        </p:spPr>
        <p:txBody>
          <a:bodyPr/>
          <a:lstStyle/>
          <a:p>
            <a:r>
              <a:rPr lang="en-US" dirty="0" smtClean="0"/>
              <a:t>IPCC AR4 target mitigation scenarios equate to </a:t>
            </a:r>
            <a:r>
              <a:rPr lang="en-US" b="1" dirty="0" smtClean="0"/>
              <a:t>80-95% cut </a:t>
            </a:r>
            <a:r>
              <a:rPr lang="en-US" dirty="0" smtClean="0"/>
              <a:t>in C emissions by 2050 in industrialized countries (from 1990 levels).</a:t>
            </a:r>
            <a:endParaRPr lang="en-US" dirty="0"/>
          </a:p>
        </p:txBody>
      </p:sp>
      <p:pic>
        <p:nvPicPr>
          <p:cNvPr id="4" name="Picture 3" descr="Screen Shot 2015-11-16 at 11.06.59 AM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7" y="2695872"/>
            <a:ext cx="7635918" cy="385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0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looked at 18 systems </a:t>
            </a:r>
            <a:br>
              <a:rPr lang="en-US" dirty="0" smtClean="0"/>
            </a:br>
            <a:r>
              <a:rPr lang="en-US" dirty="0" smtClean="0"/>
              <a:t>o</a:t>
            </a:r>
            <a:r>
              <a:rPr lang="en-US" dirty="0" smtClean="0"/>
              <a:t>ld enough to tell  </a:t>
            </a:r>
            <a:r>
              <a:rPr lang="en-US" sz="2200" dirty="0" smtClean="0"/>
              <a:t>(2010 or before)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BC tax 2008</a:t>
            </a:r>
          </a:p>
          <a:p>
            <a:pPr marL="0" indent="0">
              <a:buNone/>
            </a:pPr>
            <a:r>
              <a:rPr lang="en-US" sz="3600" dirty="0" smtClean="0"/>
              <a:t>Costa Rica tax 1997</a:t>
            </a:r>
          </a:p>
          <a:p>
            <a:pPr marL="0" indent="0">
              <a:buNone/>
            </a:pPr>
            <a:r>
              <a:rPr lang="en-US" sz="3600" dirty="0" smtClean="0"/>
              <a:t>Denmark ETS/tax 1992</a:t>
            </a:r>
          </a:p>
          <a:p>
            <a:pPr marL="0" indent="0">
              <a:buNone/>
            </a:pPr>
            <a:r>
              <a:rPr lang="en-US" sz="3600" dirty="0" smtClean="0"/>
              <a:t>Iceland	ETS/tax 2010</a:t>
            </a:r>
          </a:p>
          <a:p>
            <a:pPr marL="0" indent="0">
              <a:buNone/>
            </a:pPr>
            <a:r>
              <a:rPr lang="en-US" sz="3600" dirty="0" smtClean="0"/>
              <a:t>Ireland tax/ETS 2010</a:t>
            </a:r>
          </a:p>
          <a:p>
            <a:pPr marL="0" indent="0">
              <a:buNone/>
            </a:pPr>
            <a:r>
              <a:rPr lang="en-US" sz="3600" dirty="0" smtClean="0"/>
              <a:t>Norway tax/ETS ‘91/08</a:t>
            </a:r>
          </a:p>
          <a:p>
            <a:pPr marL="0" indent="0">
              <a:buNone/>
            </a:pPr>
            <a:r>
              <a:rPr lang="en-US" sz="3600" dirty="0" smtClean="0"/>
              <a:t>Sweden tax 1991</a:t>
            </a:r>
          </a:p>
          <a:p>
            <a:pPr marL="0" indent="0">
              <a:buNone/>
            </a:pPr>
            <a:r>
              <a:rPr lang="en-US" sz="3600" dirty="0" smtClean="0"/>
              <a:t>Switzerland ETS/tax ‘08</a:t>
            </a:r>
          </a:p>
          <a:p>
            <a:pPr marL="0" indent="0">
              <a:buNone/>
            </a:pPr>
            <a:r>
              <a:rPr lang="en-US" sz="3600" dirty="0" smtClean="0"/>
              <a:t>Finland ETS/tax 1990</a:t>
            </a:r>
          </a:p>
          <a:p>
            <a:pPr marL="0" indent="0">
              <a:buNone/>
            </a:pPr>
            <a:r>
              <a:rPr lang="en-US" sz="3600" dirty="0" smtClean="0"/>
              <a:t>Poland ETS/tax </a:t>
            </a:r>
            <a:r>
              <a:rPr lang="uk-UA" sz="3600" dirty="0" smtClean="0"/>
              <a:t>’</a:t>
            </a:r>
            <a:r>
              <a:rPr lang="en-US" sz="3600" dirty="0" smtClean="0"/>
              <a:t>90/05</a:t>
            </a:r>
          </a:p>
          <a:p>
            <a:pPr marL="0" indent="0">
              <a:buNone/>
            </a:pPr>
            <a:r>
              <a:rPr lang="en-US" sz="3600" dirty="0" smtClean="0"/>
              <a:t>Latvia ETS/tax </a:t>
            </a:r>
            <a:r>
              <a:rPr lang="uk-UA" sz="3600" dirty="0" smtClean="0"/>
              <a:t>’</a:t>
            </a:r>
            <a:r>
              <a:rPr lang="en-US" sz="3600" dirty="0" smtClean="0"/>
              <a:t>95/’05</a:t>
            </a:r>
          </a:p>
          <a:p>
            <a:pPr marL="0" indent="0">
              <a:buNone/>
            </a:pPr>
            <a:r>
              <a:rPr lang="en-US" sz="3600" dirty="0" smtClean="0"/>
              <a:t>Slovenia ETS/tax 1996</a:t>
            </a:r>
          </a:p>
          <a:p>
            <a:pPr marL="0" indent="0">
              <a:buNone/>
            </a:pPr>
            <a:r>
              <a:rPr lang="en-US" sz="3600" dirty="0" smtClean="0"/>
              <a:t>Estonia ETS/tax 2000</a:t>
            </a:r>
          </a:p>
          <a:p>
            <a:pPr marL="0" indent="0">
              <a:buNone/>
            </a:pPr>
            <a:r>
              <a:rPr lang="en-US" sz="3600" dirty="0" smtClean="0"/>
              <a:t>EU ETS 2005</a:t>
            </a:r>
          </a:p>
          <a:p>
            <a:pPr marL="0" indent="0">
              <a:buNone/>
            </a:pPr>
            <a:r>
              <a:rPr lang="en-US" sz="3600" dirty="0" smtClean="0"/>
              <a:t>Alberta tax 2007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RGGI ETS 2009</a:t>
            </a:r>
          </a:p>
          <a:p>
            <a:pPr marL="0" indent="0">
              <a:buNone/>
            </a:pPr>
            <a:r>
              <a:rPr lang="en-US" sz="3600" dirty="0" smtClean="0"/>
              <a:t>Tokyo ETS 2010</a:t>
            </a:r>
          </a:p>
          <a:p>
            <a:pPr marL="0" indent="0">
              <a:buNone/>
            </a:pPr>
            <a:r>
              <a:rPr lang="en-US" sz="3600" dirty="0" smtClean="0"/>
              <a:t>Boulder, CO tax 2007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0172" y="6251791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Two North American “stars”: different approaches, both well documented</a:t>
            </a:r>
            <a:endParaRPr lang="uk-UA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4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Columbia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Carbon tax: </a:t>
            </a:r>
            <a:r>
              <a:rPr lang="en-US" sz="2000" dirty="0" smtClean="0"/>
              <a:t>started 2008.</a:t>
            </a:r>
          </a:p>
          <a:p>
            <a:pPr marL="0" indent="0">
              <a:buNone/>
            </a:pPr>
            <a:r>
              <a:rPr lang="en-US" sz="2000" b="1" dirty="0" smtClean="0"/>
              <a:t>Price: </a:t>
            </a:r>
            <a:r>
              <a:rPr lang="en-US" sz="2000" dirty="0" smtClean="0"/>
              <a:t>began at $10/t, rose to $30 by 2012</a:t>
            </a:r>
          </a:p>
          <a:p>
            <a:pPr marL="0" indent="0">
              <a:buNone/>
            </a:pPr>
            <a:r>
              <a:rPr lang="en-US" sz="2000" b="1" dirty="0" smtClean="0"/>
              <a:t>Use of funds: </a:t>
            </a:r>
            <a:r>
              <a:rPr lang="en-US" sz="2000" dirty="0" smtClean="0"/>
              <a:t>Revenue neutral. Funds reduce income &amp; corporate tax; low-income tax credit; credit for northern and rural homeowners.</a:t>
            </a:r>
          </a:p>
          <a:p>
            <a:pPr marL="0" indent="0">
              <a:buNone/>
            </a:pPr>
            <a:r>
              <a:rPr lang="en-US" sz="2000" b="1" dirty="0" smtClean="0"/>
              <a:t>Concurrent </a:t>
            </a:r>
            <a:r>
              <a:rPr lang="en-US" sz="2000" b="1" dirty="0" err="1" smtClean="0"/>
              <a:t>regs</a:t>
            </a:r>
            <a:r>
              <a:rPr lang="en-US" sz="2000" b="1" dirty="0" smtClean="0"/>
              <a:t>: </a:t>
            </a:r>
            <a:r>
              <a:rPr lang="en-US" sz="2000" dirty="0" smtClean="0"/>
              <a:t>Mark </a:t>
            </a:r>
            <a:r>
              <a:rPr lang="en-US" sz="2000" dirty="0" err="1" smtClean="0"/>
              <a:t>Jaccard</a:t>
            </a:r>
            <a:r>
              <a:rPr lang="en-US" sz="2000" dirty="0" smtClean="0"/>
              <a:t>,  SFU energy econ professor, </a:t>
            </a:r>
            <a:r>
              <a:rPr lang="en-US" sz="2000" dirty="0" err="1" smtClean="0"/>
              <a:t>recknos</a:t>
            </a:r>
            <a:r>
              <a:rPr lang="en-US" sz="2000" dirty="0" smtClean="0"/>
              <a:t> </a:t>
            </a:r>
            <a:r>
              <a:rPr lang="en-US" sz="2000" dirty="0" err="1" smtClean="0"/>
              <a:t>regs</a:t>
            </a:r>
            <a:r>
              <a:rPr lang="en-US" sz="2000" dirty="0" smtClean="0"/>
              <a:t> did more to lower emissions, were easier to put in place. (One </a:t>
            </a:r>
            <a:r>
              <a:rPr lang="en-US" sz="2000" dirty="0" err="1" smtClean="0"/>
              <a:t>reg</a:t>
            </a:r>
            <a:r>
              <a:rPr lang="en-US" sz="2000" dirty="0" smtClean="0"/>
              <a:t> stopped new gas &amp; coal plants)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967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717" y="-2393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BC emissions time series </a:t>
            </a:r>
            <a:r>
              <a:rPr lang="en-US" sz="3300" dirty="0" smtClean="0"/>
              <a:t>– two stories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74" y="6520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Original Sightline Institute graphic, available under our free use policy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6023" y="3421886"/>
            <a:ext cx="4880610" cy="343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C change in taxed GHG emissions sourc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4" y="652048"/>
            <a:ext cx="5138764" cy="2887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543" y="3395782"/>
            <a:ext cx="3039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/>
              <a:t>Elgie</a:t>
            </a:r>
            <a:r>
              <a:rPr lang="en-US" sz="1200" dirty="0"/>
              <a:t>, S. &amp; </a:t>
            </a:r>
            <a:r>
              <a:rPr lang="en-US" sz="1200" dirty="0" err="1"/>
              <a:t>McClay</a:t>
            </a:r>
            <a:r>
              <a:rPr lang="en-US" sz="1200" dirty="0"/>
              <a:t>, J. BC’s carbon tax</a:t>
            </a:r>
          </a:p>
          <a:p>
            <a:r>
              <a:rPr lang="en-US" sz="1200" dirty="0"/>
              <a:t>shift after five years: Results. An</a:t>
            </a:r>
          </a:p>
          <a:p>
            <a:r>
              <a:rPr lang="en-US" sz="1200" dirty="0"/>
              <a:t>environmental (and economic) success</a:t>
            </a:r>
          </a:p>
          <a:p>
            <a:r>
              <a:rPr lang="en-US" sz="1200" dirty="0"/>
              <a:t>story</a:t>
            </a:r>
            <a:r>
              <a:rPr lang="en-US" sz="1200" dirty="0" smtClean="0"/>
              <a:t>. Sustainable Prosperity 2013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266076" y="981132"/>
            <a:ext cx="2673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2+% drop by 2013</a:t>
            </a:r>
            <a:r>
              <a:rPr lang="is-IS" sz="2400" dirty="0" smtClean="0"/>
              <a:t>…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60386" y="2555777"/>
            <a:ext cx="2176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 smtClean="0"/>
              <a:t>…or </a:t>
            </a:r>
            <a:r>
              <a:rPr lang="en-US" sz="2400" dirty="0" smtClean="0"/>
              <a:t>9% by 2014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27136" y="5237919"/>
            <a:ext cx="3326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 against goal: </a:t>
            </a:r>
          </a:p>
          <a:p>
            <a:r>
              <a:rPr lang="en-US" dirty="0" smtClean="0"/>
              <a:t>BC not on track to reach target of </a:t>
            </a:r>
          </a:p>
          <a:p>
            <a:r>
              <a:rPr lang="en-US" dirty="0" smtClean="0"/>
              <a:t>33% reduction by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19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2275</Words>
  <Application>Microsoft Macintosh PowerPoint</Application>
  <PresentationFormat>On-screen Show (4:3)</PresentationFormat>
  <Paragraphs>258</Paragraphs>
  <Slides>41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Microsoft Word Document</vt:lpstr>
      <vt:lpstr>Know the Carbon Pollution Toolkit</vt:lpstr>
      <vt:lpstr>GOH and Working Group</vt:lpstr>
      <vt:lpstr>Working Group </vt:lpstr>
      <vt:lpstr>Do some carbon emissions regimes outperform others? Yes</vt:lpstr>
      <vt:lpstr>Premise: history now deep enough to see how pricing systems perform </vt:lpstr>
      <vt:lpstr>Can they deliver?</vt:lpstr>
      <vt:lpstr>We looked at 18 systems  old enough to tell  (2010 or before)</vt:lpstr>
      <vt:lpstr>British Columbia</vt:lpstr>
      <vt:lpstr>BC emissions time series – two stories</vt:lpstr>
      <vt:lpstr>BC fuel consumption </vt:lpstr>
      <vt:lpstr>Reduction via reinvestment: RGGI</vt:lpstr>
      <vt:lpstr>RGGI Performance - Emissions</vt:lpstr>
      <vt:lpstr>Costa Rica</vt:lpstr>
      <vt:lpstr>Denmark</vt:lpstr>
      <vt:lpstr>Denmark emissions </vt:lpstr>
      <vt:lpstr>Iceland</vt:lpstr>
      <vt:lpstr>Ireland —emissions time series</vt:lpstr>
      <vt:lpstr>Norway</vt:lpstr>
      <vt:lpstr>Sweden</vt:lpstr>
      <vt:lpstr>Sweden Emissions </vt:lpstr>
      <vt:lpstr>Switzerland</vt:lpstr>
      <vt:lpstr>Finland  - Two time series, CDIAC vs national</vt:lpstr>
      <vt:lpstr>Finland – national gov’t time series</vt:lpstr>
      <vt:lpstr>Poland</vt:lpstr>
      <vt:lpstr>Latvia</vt:lpstr>
      <vt:lpstr>Slovenia</vt:lpstr>
      <vt:lpstr>Estonia</vt:lpstr>
      <vt:lpstr>EU Emissions Trading System</vt:lpstr>
      <vt:lpstr>EU 28 carbon emissions</vt:lpstr>
      <vt:lpstr>EU Emissions </vt:lpstr>
      <vt:lpstr>EU Energy intensity</vt:lpstr>
      <vt:lpstr>Is Europe moving fast enough?</vt:lpstr>
      <vt:lpstr>Alberta</vt:lpstr>
      <vt:lpstr>Alberta Emissions </vt:lpstr>
      <vt:lpstr>Boulder, CO Revenue Positive Carbon Tax</vt:lpstr>
      <vt:lpstr>Boulder Revenue Reinvestment</vt:lpstr>
      <vt:lpstr>Tokyo, Japan Cap-and Trade Market</vt:lpstr>
      <vt:lpstr>Tokyo Carbon Pricing</vt:lpstr>
      <vt:lpstr>Tokyo Emissions Reductions</vt:lpstr>
      <vt:lpstr>Preliminary lessons Some key factors in efficacy of pricing systems</vt:lpstr>
      <vt:lpstr>Thanks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the Carbon Pollution Toolkit</dc:title>
  <dc:creator>Brad Warren</dc:creator>
  <cp:lastModifiedBy>Brad Warren</cp:lastModifiedBy>
  <cp:revision>131</cp:revision>
  <dcterms:created xsi:type="dcterms:W3CDTF">2015-11-15T23:26:37Z</dcterms:created>
  <dcterms:modified xsi:type="dcterms:W3CDTF">2015-11-16T21:57:25Z</dcterms:modified>
</cp:coreProperties>
</file>